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57" r:id="rId3"/>
    <p:sldId id="258" r:id="rId4"/>
    <p:sldId id="259" r:id="rId5"/>
    <p:sldId id="260" r:id="rId6"/>
    <p:sldId id="277" r:id="rId7"/>
    <p:sldId id="278" r:id="rId8"/>
    <p:sldId id="279" r:id="rId9"/>
    <p:sldId id="280" r:id="rId10"/>
    <p:sldId id="281" r:id="rId11"/>
    <p:sldId id="263" r:id="rId12"/>
    <p:sldId id="264" r:id="rId13"/>
    <p:sldId id="265" r:id="rId14"/>
    <p:sldId id="266" r:id="rId15"/>
    <p:sldId id="267" r:id="rId16"/>
    <p:sldId id="272" r:id="rId17"/>
    <p:sldId id="273" r:id="rId18"/>
    <p:sldId id="262" r:id="rId19"/>
    <p:sldId id="261" r:id="rId20"/>
    <p:sldId id="268" r:id="rId21"/>
    <p:sldId id="269" r:id="rId22"/>
    <p:sldId id="270" r:id="rId23"/>
    <p:sldId id="274" r:id="rId24"/>
    <p:sldId id="275" r:id="rId25"/>
    <p:sldId id="276" r:id="rId26"/>
    <p:sldId id="271" r:id="rId27"/>
    <p:sldId id="283" r:id="rId28"/>
    <p:sldId id="284" r:id="rId29"/>
    <p:sldId id="285" r:id="rId30"/>
    <p:sldId id="286" r:id="rId31"/>
    <p:sldId id="287" r:id="rId32"/>
    <p:sldId id="289"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128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6190E7-5378-464D-BDA5-65C2BB1494B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D3607B-8068-4B07-89C2-25B8596E8879}">
      <dgm:prSet/>
      <dgm:spPr/>
      <dgm:t>
        <a:bodyPr/>
        <a:lstStyle/>
        <a:p>
          <a:r>
            <a:rPr lang="en-US" b="1"/>
            <a:t>Preparation</a:t>
          </a:r>
          <a:r>
            <a:rPr lang="en-US"/>
            <a:t>: Interviewers understand job requirements and prepare thoroughly.</a:t>
          </a:r>
        </a:p>
      </dgm:t>
    </dgm:pt>
    <dgm:pt modelId="{B3AF0D99-FB4B-42F9-B59F-C13C94C33505}" type="parTrans" cxnId="{75B0778F-E8CC-4AC6-8BC7-843B8DC57132}">
      <dgm:prSet/>
      <dgm:spPr/>
      <dgm:t>
        <a:bodyPr/>
        <a:lstStyle/>
        <a:p>
          <a:endParaRPr lang="en-US"/>
        </a:p>
      </dgm:t>
    </dgm:pt>
    <dgm:pt modelId="{B0E571FE-94FA-467D-AC55-1771C72051DE}" type="sibTrans" cxnId="{75B0778F-E8CC-4AC6-8BC7-843B8DC57132}">
      <dgm:prSet/>
      <dgm:spPr/>
      <dgm:t>
        <a:bodyPr/>
        <a:lstStyle/>
        <a:p>
          <a:endParaRPr lang="en-US"/>
        </a:p>
      </dgm:t>
    </dgm:pt>
    <dgm:pt modelId="{2EBDCAEB-C44C-4910-A393-88949266D4FF}">
      <dgm:prSet/>
      <dgm:spPr/>
      <dgm:t>
        <a:bodyPr/>
        <a:lstStyle/>
        <a:p>
          <a:r>
            <a:rPr lang="en-US" b="1"/>
            <a:t>Structure</a:t>
          </a:r>
          <a:r>
            <a:rPr lang="en-US"/>
            <a:t>: Consistent format and questions for all candidates.</a:t>
          </a:r>
        </a:p>
      </dgm:t>
    </dgm:pt>
    <dgm:pt modelId="{C43E8611-83C0-4014-B904-D04C492E3E72}" type="parTrans" cxnId="{686D31A5-F859-475C-8AC9-A41190FF3B0D}">
      <dgm:prSet/>
      <dgm:spPr/>
      <dgm:t>
        <a:bodyPr/>
        <a:lstStyle/>
        <a:p>
          <a:endParaRPr lang="en-US"/>
        </a:p>
      </dgm:t>
    </dgm:pt>
    <dgm:pt modelId="{B37E0461-8157-4C7E-8813-1E035B815E91}" type="sibTrans" cxnId="{686D31A5-F859-475C-8AC9-A41190FF3B0D}">
      <dgm:prSet/>
      <dgm:spPr/>
      <dgm:t>
        <a:bodyPr/>
        <a:lstStyle/>
        <a:p>
          <a:endParaRPr lang="en-US"/>
        </a:p>
      </dgm:t>
    </dgm:pt>
    <dgm:pt modelId="{C149655C-9817-4A3F-926F-11509071D630}">
      <dgm:prSet/>
      <dgm:spPr/>
      <dgm:t>
        <a:bodyPr/>
        <a:lstStyle/>
        <a:p>
          <a:r>
            <a:rPr lang="en-US" b="1"/>
            <a:t>Documentation</a:t>
          </a:r>
          <a:r>
            <a:rPr lang="en-US"/>
            <a:t>: Detailed notes taken during the interview for accurate evaluation.</a:t>
          </a:r>
        </a:p>
      </dgm:t>
    </dgm:pt>
    <dgm:pt modelId="{F82A7D3C-4082-4D43-B0A5-FCA3A9619274}" type="parTrans" cxnId="{95F3DC20-2AEB-4A2A-83B2-B3A29EF75613}">
      <dgm:prSet/>
      <dgm:spPr/>
      <dgm:t>
        <a:bodyPr/>
        <a:lstStyle/>
        <a:p>
          <a:endParaRPr lang="en-US"/>
        </a:p>
      </dgm:t>
    </dgm:pt>
    <dgm:pt modelId="{341AB45A-E386-4A60-94D7-2E339F4764F5}" type="sibTrans" cxnId="{95F3DC20-2AEB-4A2A-83B2-B3A29EF75613}">
      <dgm:prSet/>
      <dgm:spPr/>
      <dgm:t>
        <a:bodyPr/>
        <a:lstStyle/>
        <a:p>
          <a:endParaRPr lang="en-US"/>
        </a:p>
      </dgm:t>
    </dgm:pt>
    <dgm:pt modelId="{74DE9AD3-C8A7-424D-9ED6-7C8CCD596952}">
      <dgm:prSet/>
      <dgm:spPr/>
      <dgm:t>
        <a:bodyPr/>
        <a:lstStyle/>
        <a:p>
          <a:r>
            <a:rPr lang="en-US" b="1"/>
            <a:t>Professionalism</a:t>
          </a:r>
          <a:r>
            <a:rPr lang="en-US"/>
            <a:t>: Punctual, courteous, and respectful interviewers.</a:t>
          </a:r>
        </a:p>
      </dgm:t>
    </dgm:pt>
    <dgm:pt modelId="{C5A40777-6601-41F9-97B0-C19A30890E5B}" type="parTrans" cxnId="{6DAF805A-B626-4C2D-9313-E73C7ECB36A5}">
      <dgm:prSet/>
      <dgm:spPr/>
      <dgm:t>
        <a:bodyPr/>
        <a:lstStyle/>
        <a:p>
          <a:endParaRPr lang="en-US"/>
        </a:p>
      </dgm:t>
    </dgm:pt>
    <dgm:pt modelId="{9A01EA4C-5DD7-47D1-A730-2731BEB979E6}" type="sibTrans" cxnId="{6DAF805A-B626-4C2D-9313-E73C7ECB36A5}">
      <dgm:prSet/>
      <dgm:spPr/>
      <dgm:t>
        <a:bodyPr/>
        <a:lstStyle/>
        <a:p>
          <a:endParaRPr lang="en-US"/>
        </a:p>
      </dgm:t>
    </dgm:pt>
    <dgm:pt modelId="{10C05C5D-B707-48D5-BED2-E8DF00BF114D}">
      <dgm:prSet/>
      <dgm:spPr/>
      <dgm:t>
        <a:bodyPr/>
        <a:lstStyle/>
        <a:p>
          <a:r>
            <a:rPr lang="en-US" b="1"/>
            <a:t>Clear Communication</a:t>
          </a:r>
          <a:r>
            <a:rPr lang="en-US"/>
            <a:t>: Clear explanation of the interview process and expectations.</a:t>
          </a:r>
        </a:p>
      </dgm:t>
    </dgm:pt>
    <dgm:pt modelId="{B0673613-C675-4CB9-ABD3-C8EEE53773C6}" type="parTrans" cxnId="{07B97562-AC2F-4AB2-B215-D3F927B84F1C}">
      <dgm:prSet/>
      <dgm:spPr/>
      <dgm:t>
        <a:bodyPr/>
        <a:lstStyle/>
        <a:p>
          <a:endParaRPr lang="en-US"/>
        </a:p>
      </dgm:t>
    </dgm:pt>
    <dgm:pt modelId="{4E51A6B9-5D4F-40DE-95B7-711983CD94EE}" type="sibTrans" cxnId="{07B97562-AC2F-4AB2-B215-D3F927B84F1C}">
      <dgm:prSet/>
      <dgm:spPr/>
      <dgm:t>
        <a:bodyPr/>
        <a:lstStyle/>
        <a:p>
          <a:endParaRPr lang="en-US"/>
        </a:p>
      </dgm:t>
    </dgm:pt>
    <dgm:pt modelId="{4DEE947B-413E-45C9-9694-0CBB2EC34E0E}">
      <dgm:prSet/>
      <dgm:spPr/>
      <dgm:t>
        <a:bodyPr/>
        <a:lstStyle/>
        <a:p>
          <a:r>
            <a:rPr lang="en-US" b="1"/>
            <a:t>Evaluation</a:t>
          </a:r>
          <a:r>
            <a:rPr lang="en-US"/>
            <a:t>: Purposeful questions assessing relevant skills and qualifications.</a:t>
          </a:r>
        </a:p>
      </dgm:t>
    </dgm:pt>
    <dgm:pt modelId="{3525AE3B-C60F-48AA-BC66-7206B74B0051}" type="parTrans" cxnId="{9EF98ADC-454F-4EBA-B8F1-447C5CAECEA2}">
      <dgm:prSet/>
      <dgm:spPr/>
      <dgm:t>
        <a:bodyPr/>
        <a:lstStyle/>
        <a:p>
          <a:endParaRPr lang="en-US"/>
        </a:p>
      </dgm:t>
    </dgm:pt>
    <dgm:pt modelId="{7D651585-C52A-440A-86E9-7E89CADB5A12}" type="sibTrans" cxnId="{9EF98ADC-454F-4EBA-B8F1-447C5CAECEA2}">
      <dgm:prSet/>
      <dgm:spPr/>
      <dgm:t>
        <a:bodyPr/>
        <a:lstStyle/>
        <a:p>
          <a:endParaRPr lang="en-US"/>
        </a:p>
      </dgm:t>
    </dgm:pt>
    <dgm:pt modelId="{134F154B-AA5E-4E30-A5F3-AABD593CC83B}">
      <dgm:prSet/>
      <dgm:spPr/>
      <dgm:t>
        <a:bodyPr/>
        <a:lstStyle/>
        <a:p>
          <a:r>
            <a:rPr lang="en-US" b="1"/>
            <a:t>Fairness</a:t>
          </a:r>
          <a:r>
            <a:rPr lang="en-US"/>
            <a:t>: Equal opportunity for all candidates to present their qualifications.</a:t>
          </a:r>
        </a:p>
      </dgm:t>
    </dgm:pt>
    <dgm:pt modelId="{B5044F01-98FA-4A14-9DEF-11C204644882}" type="parTrans" cxnId="{14E48FF7-81E4-412E-AB0C-32EE1E57FDBB}">
      <dgm:prSet/>
      <dgm:spPr/>
      <dgm:t>
        <a:bodyPr/>
        <a:lstStyle/>
        <a:p>
          <a:endParaRPr lang="en-US"/>
        </a:p>
      </dgm:t>
    </dgm:pt>
    <dgm:pt modelId="{0A99C8AE-8002-4B00-8FF6-007A7F8E28E6}" type="sibTrans" cxnId="{14E48FF7-81E4-412E-AB0C-32EE1E57FDBB}">
      <dgm:prSet/>
      <dgm:spPr/>
      <dgm:t>
        <a:bodyPr/>
        <a:lstStyle/>
        <a:p>
          <a:endParaRPr lang="en-US"/>
        </a:p>
      </dgm:t>
    </dgm:pt>
    <dgm:pt modelId="{CD8F0C32-2BD7-4499-B3F4-8A4049A02524}" type="pres">
      <dgm:prSet presAssocID="{9B6190E7-5378-464D-BDA5-65C2BB1494B9}" presName="root" presStyleCnt="0">
        <dgm:presLayoutVars>
          <dgm:dir/>
          <dgm:resizeHandles val="exact"/>
        </dgm:presLayoutVars>
      </dgm:prSet>
      <dgm:spPr/>
    </dgm:pt>
    <dgm:pt modelId="{73E02E45-7FB5-4E89-9216-240735F54C6D}" type="pres">
      <dgm:prSet presAssocID="{ECD3607B-8068-4B07-89C2-25B8596E8879}" presName="compNode" presStyleCnt="0"/>
      <dgm:spPr/>
    </dgm:pt>
    <dgm:pt modelId="{23C11371-F5E9-46CD-B2DF-6FAA9CCD727B}" type="pres">
      <dgm:prSet presAssocID="{ECD3607B-8068-4B07-89C2-25B8596E8879}" presName="bgRect" presStyleLbl="bgShp" presStyleIdx="0" presStyleCnt="7"/>
      <dgm:spPr/>
    </dgm:pt>
    <dgm:pt modelId="{9AFBB184-7182-4FA3-B41B-843455C35F2D}" type="pres">
      <dgm:prSet presAssocID="{ECD3607B-8068-4B07-89C2-25B8596E887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53833B81-AA04-4AB4-91EC-7ACBC746FA5D}" type="pres">
      <dgm:prSet presAssocID="{ECD3607B-8068-4B07-89C2-25B8596E8879}" presName="spaceRect" presStyleCnt="0"/>
      <dgm:spPr/>
    </dgm:pt>
    <dgm:pt modelId="{0237D8C7-4B02-4895-9815-A9653D4D3415}" type="pres">
      <dgm:prSet presAssocID="{ECD3607B-8068-4B07-89C2-25B8596E8879}" presName="parTx" presStyleLbl="revTx" presStyleIdx="0" presStyleCnt="7">
        <dgm:presLayoutVars>
          <dgm:chMax val="0"/>
          <dgm:chPref val="0"/>
        </dgm:presLayoutVars>
      </dgm:prSet>
      <dgm:spPr/>
    </dgm:pt>
    <dgm:pt modelId="{CC565CA5-CCC3-4967-9242-2AD8C92F775B}" type="pres">
      <dgm:prSet presAssocID="{B0E571FE-94FA-467D-AC55-1771C72051DE}" presName="sibTrans" presStyleCnt="0"/>
      <dgm:spPr/>
    </dgm:pt>
    <dgm:pt modelId="{16692381-B26A-4F71-B7C7-3B71B4DC3954}" type="pres">
      <dgm:prSet presAssocID="{2EBDCAEB-C44C-4910-A393-88949266D4FF}" presName="compNode" presStyleCnt="0"/>
      <dgm:spPr/>
    </dgm:pt>
    <dgm:pt modelId="{8349DC69-0BC1-4826-8102-DCC59A2036A2}" type="pres">
      <dgm:prSet presAssocID="{2EBDCAEB-C44C-4910-A393-88949266D4FF}" presName="bgRect" presStyleLbl="bgShp" presStyleIdx="1" presStyleCnt="7"/>
      <dgm:spPr/>
    </dgm:pt>
    <dgm:pt modelId="{EDEA9247-C36D-4A99-8E6B-974A94A7A33D}" type="pres">
      <dgm:prSet presAssocID="{2EBDCAEB-C44C-4910-A393-88949266D4F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51BC84E7-20A1-4B20-B702-498A91F525B0}" type="pres">
      <dgm:prSet presAssocID="{2EBDCAEB-C44C-4910-A393-88949266D4FF}" presName="spaceRect" presStyleCnt="0"/>
      <dgm:spPr/>
    </dgm:pt>
    <dgm:pt modelId="{6E503931-A1F7-4988-BE50-1789C54A3841}" type="pres">
      <dgm:prSet presAssocID="{2EBDCAEB-C44C-4910-A393-88949266D4FF}" presName="parTx" presStyleLbl="revTx" presStyleIdx="1" presStyleCnt="7">
        <dgm:presLayoutVars>
          <dgm:chMax val="0"/>
          <dgm:chPref val="0"/>
        </dgm:presLayoutVars>
      </dgm:prSet>
      <dgm:spPr/>
    </dgm:pt>
    <dgm:pt modelId="{3EC03120-F782-46CB-80A5-0556B8A4D224}" type="pres">
      <dgm:prSet presAssocID="{B37E0461-8157-4C7E-8813-1E035B815E91}" presName="sibTrans" presStyleCnt="0"/>
      <dgm:spPr/>
    </dgm:pt>
    <dgm:pt modelId="{2C8AFB93-A505-4821-9192-C00D911E3A8A}" type="pres">
      <dgm:prSet presAssocID="{C149655C-9817-4A3F-926F-11509071D630}" presName="compNode" presStyleCnt="0"/>
      <dgm:spPr/>
    </dgm:pt>
    <dgm:pt modelId="{731D9173-8F49-4946-8D34-5126B5E1D572}" type="pres">
      <dgm:prSet presAssocID="{C149655C-9817-4A3F-926F-11509071D630}" presName="bgRect" presStyleLbl="bgShp" presStyleIdx="2" presStyleCnt="7"/>
      <dgm:spPr/>
    </dgm:pt>
    <dgm:pt modelId="{9C84DC42-D76B-42BB-839E-8BDA3B5EBDA5}" type="pres">
      <dgm:prSet presAssocID="{C149655C-9817-4A3F-926F-11509071D63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BBFA5F1C-9A37-410E-BE2F-EEADBD45623F}" type="pres">
      <dgm:prSet presAssocID="{C149655C-9817-4A3F-926F-11509071D630}" presName="spaceRect" presStyleCnt="0"/>
      <dgm:spPr/>
    </dgm:pt>
    <dgm:pt modelId="{C850922D-860F-48BE-BAFA-E5FFB380DC00}" type="pres">
      <dgm:prSet presAssocID="{C149655C-9817-4A3F-926F-11509071D630}" presName="parTx" presStyleLbl="revTx" presStyleIdx="2" presStyleCnt="7">
        <dgm:presLayoutVars>
          <dgm:chMax val="0"/>
          <dgm:chPref val="0"/>
        </dgm:presLayoutVars>
      </dgm:prSet>
      <dgm:spPr/>
    </dgm:pt>
    <dgm:pt modelId="{884D79D3-5442-4BC1-8540-C13C028413A9}" type="pres">
      <dgm:prSet presAssocID="{341AB45A-E386-4A60-94D7-2E339F4764F5}" presName="sibTrans" presStyleCnt="0"/>
      <dgm:spPr/>
    </dgm:pt>
    <dgm:pt modelId="{58CFDEE9-AF80-47FE-831A-2B5E2ED788D4}" type="pres">
      <dgm:prSet presAssocID="{74DE9AD3-C8A7-424D-9ED6-7C8CCD596952}" presName="compNode" presStyleCnt="0"/>
      <dgm:spPr/>
    </dgm:pt>
    <dgm:pt modelId="{5DA6968A-60B9-42DD-A43D-E395B8483CC1}" type="pres">
      <dgm:prSet presAssocID="{74DE9AD3-C8A7-424D-9ED6-7C8CCD596952}" presName="bgRect" presStyleLbl="bgShp" presStyleIdx="3" presStyleCnt="7"/>
      <dgm:spPr/>
    </dgm:pt>
    <dgm:pt modelId="{1C2C4B45-08EC-412A-908A-43F34E6013CF}" type="pres">
      <dgm:prSet presAssocID="{74DE9AD3-C8A7-424D-9ED6-7C8CCD59695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17EAE755-FFE7-40AA-8137-F90FB2355578}" type="pres">
      <dgm:prSet presAssocID="{74DE9AD3-C8A7-424D-9ED6-7C8CCD596952}" presName="spaceRect" presStyleCnt="0"/>
      <dgm:spPr/>
    </dgm:pt>
    <dgm:pt modelId="{66571894-38BC-4344-BA3F-0699B899E939}" type="pres">
      <dgm:prSet presAssocID="{74DE9AD3-C8A7-424D-9ED6-7C8CCD596952}" presName="parTx" presStyleLbl="revTx" presStyleIdx="3" presStyleCnt="7">
        <dgm:presLayoutVars>
          <dgm:chMax val="0"/>
          <dgm:chPref val="0"/>
        </dgm:presLayoutVars>
      </dgm:prSet>
      <dgm:spPr/>
    </dgm:pt>
    <dgm:pt modelId="{A6D45F1D-351D-41C1-B934-5904470C979E}" type="pres">
      <dgm:prSet presAssocID="{9A01EA4C-5DD7-47D1-A730-2731BEB979E6}" presName="sibTrans" presStyleCnt="0"/>
      <dgm:spPr/>
    </dgm:pt>
    <dgm:pt modelId="{A5B6E7D0-B61C-463E-B589-558AE75F2494}" type="pres">
      <dgm:prSet presAssocID="{10C05C5D-B707-48D5-BED2-E8DF00BF114D}" presName="compNode" presStyleCnt="0"/>
      <dgm:spPr/>
    </dgm:pt>
    <dgm:pt modelId="{C0961EFB-D3C7-48F5-8AF5-6017E91B4447}" type="pres">
      <dgm:prSet presAssocID="{10C05C5D-B707-48D5-BED2-E8DF00BF114D}" presName="bgRect" presStyleLbl="bgShp" presStyleIdx="4" presStyleCnt="7"/>
      <dgm:spPr/>
    </dgm:pt>
    <dgm:pt modelId="{421179B3-C6A1-4650-9DE4-73DAA0DE7333}" type="pres">
      <dgm:prSet presAssocID="{10C05C5D-B707-48D5-BED2-E8DF00BF114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BD535A8B-6EFB-4ED5-BEBC-9CC2D3F4376B}" type="pres">
      <dgm:prSet presAssocID="{10C05C5D-B707-48D5-BED2-E8DF00BF114D}" presName="spaceRect" presStyleCnt="0"/>
      <dgm:spPr/>
    </dgm:pt>
    <dgm:pt modelId="{C7349DB3-0069-493A-9166-AF458AD4E8F7}" type="pres">
      <dgm:prSet presAssocID="{10C05C5D-B707-48D5-BED2-E8DF00BF114D}" presName="parTx" presStyleLbl="revTx" presStyleIdx="4" presStyleCnt="7">
        <dgm:presLayoutVars>
          <dgm:chMax val="0"/>
          <dgm:chPref val="0"/>
        </dgm:presLayoutVars>
      </dgm:prSet>
      <dgm:spPr/>
    </dgm:pt>
    <dgm:pt modelId="{9E5BFA81-210D-4026-87CA-D2519A1039E4}" type="pres">
      <dgm:prSet presAssocID="{4E51A6B9-5D4F-40DE-95B7-711983CD94EE}" presName="sibTrans" presStyleCnt="0"/>
      <dgm:spPr/>
    </dgm:pt>
    <dgm:pt modelId="{894BE7B8-231A-4E06-910D-8053FDA24A81}" type="pres">
      <dgm:prSet presAssocID="{4DEE947B-413E-45C9-9694-0CBB2EC34E0E}" presName="compNode" presStyleCnt="0"/>
      <dgm:spPr/>
    </dgm:pt>
    <dgm:pt modelId="{AB4B24AE-7F44-41BC-ADCF-AA6733744ACB}" type="pres">
      <dgm:prSet presAssocID="{4DEE947B-413E-45C9-9694-0CBB2EC34E0E}" presName="bgRect" presStyleLbl="bgShp" presStyleIdx="5" presStyleCnt="7"/>
      <dgm:spPr/>
    </dgm:pt>
    <dgm:pt modelId="{D972EF40-357D-4E60-BCAF-F6735550129C}" type="pres">
      <dgm:prSet presAssocID="{4DEE947B-413E-45C9-9694-0CBB2EC34E0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 List"/>
        </a:ext>
      </dgm:extLst>
    </dgm:pt>
    <dgm:pt modelId="{94AB4032-ED03-4CBE-AB9E-A1DDEEB7CC63}" type="pres">
      <dgm:prSet presAssocID="{4DEE947B-413E-45C9-9694-0CBB2EC34E0E}" presName="spaceRect" presStyleCnt="0"/>
      <dgm:spPr/>
    </dgm:pt>
    <dgm:pt modelId="{F62FD6B6-5A43-4778-9A1B-9B6C95D13422}" type="pres">
      <dgm:prSet presAssocID="{4DEE947B-413E-45C9-9694-0CBB2EC34E0E}" presName="parTx" presStyleLbl="revTx" presStyleIdx="5" presStyleCnt="7">
        <dgm:presLayoutVars>
          <dgm:chMax val="0"/>
          <dgm:chPref val="0"/>
        </dgm:presLayoutVars>
      </dgm:prSet>
      <dgm:spPr/>
    </dgm:pt>
    <dgm:pt modelId="{6FCBCD89-D738-4B4B-B8EE-00AD85EFD74D}" type="pres">
      <dgm:prSet presAssocID="{7D651585-C52A-440A-86E9-7E89CADB5A12}" presName="sibTrans" presStyleCnt="0"/>
      <dgm:spPr/>
    </dgm:pt>
    <dgm:pt modelId="{ED844060-E8B0-4A98-83A5-F053B10FAD07}" type="pres">
      <dgm:prSet presAssocID="{134F154B-AA5E-4E30-A5F3-AABD593CC83B}" presName="compNode" presStyleCnt="0"/>
      <dgm:spPr/>
    </dgm:pt>
    <dgm:pt modelId="{CB217984-F58D-4CEF-9556-745CFDBBE8FB}" type="pres">
      <dgm:prSet presAssocID="{134F154B-AA5E-4E30-A5F3-AABD593CC83B}" presName="bgRect" presStyleLbl="bgShp" presStyleIdx="6" presStyleCnt="7"/>
      <dgm:spPr/>
    </dgm:pt>
    <dgm:pt modelId="{75675DAD-BB20-486D-B936-A98759F64DA2}" type="pres">
      <dgm:prSet presAssocID="{134F154B-AA5E-4E30-A5F3-AABD593CC83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cales of Justice"/>
        </a:ext>
      </dgm:extLst>
    </dgm:pt>
    <dgm:pt modelId="{EED8ADF6-0D94-46D2-B137-E72627218793}" type="pres">
      <dgm:prSet presAssocID="{134F154B-AA5E-4E30-A5F3-AABD593CC83B}" presName="spaceRect" presStyleCnt="0"/>
      <dgm:spPr/>
    </dgm:pt>
    <dgm:pt modelId="{0622AE04-732D-40ED-A0ED-E51DD4341EA1}" type="pres">
      <dgm:prSet presAssocID="{134F154B-AA5E-4E30-A5F3-AABD593CC83B}" presName="parTx" presStyleLbl="revTx" presStyleIdx="6" presStyleCnt="7">
        <dgm:presLayoutVars>
          <dgm:chMax val="0"/>
          <dgm:chPref val="0"/>
        </dgm:presLayoutVars>
      </dgm:prSet>
      <dgm:spPr/>
    </dgm:pt>
  </dgm:ptLst>
  <dgm:cxnLst>
    <dgm:cxn modelId="{95F3DC20-2AEB-4A2A-83B2-B3A29EF75613}" srcId="{9B6190E7-5378-464D-BDA5-65C2BB1494B9}" destId="{C149655C-9817-4A3F-926F-11509071D630}" srcOrd="2" destOrd="0" parTransId="{F82A7D3C-4082-4D43-B0A5-FCA3A9619274}" sibTransId="{341AB45A-E386-4A60-94D7-2E339F4764F5}"/>
    <dgm:cxn modelId="{FEEB5532-7E92-426B-ACC5-484838974487}" type="presOf" srcId="{ECD3607B-8068-4B07-89C2-25B8596E8879}" destId="{0237D8C7-4B02-4895-9815-A9653D4D3415}" srcOrd="0" destOrd="0" presId="urn:microsoft.com/office/officeart/2018/2/layout/IconVerticalSolidList"/>
    <dgm:cxn modelId="{07B97562-AC2F-4AB2-B215-D3F927B84F1C}" srcId="{9B6190E7-5378-464D-BDA5-65C2BB1494B9}" destId="{10C05C5D-B707-48D5-BED2-E8DF00BF114D}" srcOrd="4" destOrd="0" parTransId="{B0673613-C675-4CB9-ABD3-C8EEE53773C6}" sibTransId="{4E51A6B9-5D4F-40DE-95B7-711983CD94EE}"/>
    <dgm:cxn modelId="{3154366B-85B8-4F81-A21B-C241F2920078}" type="presOf" srcId="{10C05C5D-B707-48D5-BED2-E8DF00BF114D}" destId="{C7349DB3-0069-493A-9166-AF458AD4E8F7}" srcOrd="0" destOrd="0" presId="urn:microsoft.com/office/officeart/2018/2/layout/IconVerticalSolidList"/>
    <dgm:cxn modelId="{55BED14F-B13E-4550-89AD-8898B6338518}" type="presOf" srcId="{134F154B-AA5E-4E30-A5F3-AABD593CC83B}" destId="{0622AE04-732D-40ED-A0ED-E51DD4341EA1}" srcOrd="0" destOrd="0" presId="urn:microsoft.com/office/officeart/2018/2/layout/IconVerticalSolidList"/>
    <dgm:cxn modelId="{6DAF805A-B626-4C2D-9313-E73C7ECB36A5}" srcId="{9B6190E7-5378-464D-BDA5-65C2BB1494B9}" destId="{74DE9AD3-C8A7-424D-9ED6-7C8CCD596952}" srcOrd="3" destOrd="0" parTransId="{C5A40777-6601-41F9-97B0-C19A30890E5B}" sibTransId="{9A01EA4C-5DD7-47D1-A730-2731BEB979E6}"/>
    <dgm:cxn modelId="{75B0778F-E8CC-4AC6-8BC7-843B8DC57132}" srcId="{9B6190E7-5378-464D-BDA5-65C2BB1494B9}" destId="{ECD3607B-8068-4B07-89C2-25B8596E8879}" srcOrd="0" destOrd="0" parTransId="{B3AF0D99-FB4B-42F9-B59F-C13C94C33505}" sibTransId="{B0E571FE-94FA-467D-AC55-1771C72051DE}"/>
    <dgm:cxn modelId="{44E90C91-4946-407D-812C-4811E9931F21}" type="presOf" srcId="{74DE9AD3-C8A7-424D-9ED6-7C8CCD596952}" destId="{66571894-38BC-4344-BA3F-0699B899E939}" srcOrd="0" destOrd="0" presId="urn:microsoft.com/office/officeart/2018/2/layout/IconVerticalSolidList"/>
    <dgm:cxn modelId="{2C473CA1-2B7A-4B10-9284-BC492C43DC15}" type="presOf" srcId="{4DEE947B-413E-45C9-9694-0CBB2EC34E0E}" destId="{F62FD6B6-5A43-4778-9A1B-9B6C95D13422}" srcOrd="0" destOrd="0" presId="urn:microsoft.com/office/officeart/2018/2/layout/IconVerticalSolidList"/>
    <dgm:cxn modelId="{686D31A5-F859-475C-8AC9-A41190FF3B0D}" srcId="{9B6190E7-5378-464D-BDA5-65C2BB1494B9}" destId="{2EBDCAEB-C44C-4910-A393-88949266D4FF}" srcOrd="1" destOrd="0" parTransId="{C43E8611-83C0-4014-B904-D04C492E3E72}" sibTransId="{B37E0461-8157-4C7E-8813-1E035B815E91}"/>
    <dgm:cxn modelId="{BAB913DA-B3EA-4F10-9AD0-63429C086D5D}" type="presOf" srcId="{9B6190E7-5378-464D-BDA5-65C2BB1494B9}" destId="{CD8F0C32-2BD7-4499-B3F4-8A4049A02524}" srcOrd="0" destOrd="0" presId="urn:microsoft.com/office/officeart/2018/2/layout/IconVerticalSolidList"/>
    <dgm:cxn modelId="{9EF98ADC-454F-4EBA-B8F1-447C5CAECEA2}" srcId="{9B6190E7-5378-464D-BDA5-65C2BB1494B9}" destId="{4DEE947B-413E-45C9-9694-0CBB2EC34E0E}" srcOrd="5" destOrd="0" parTransId="{3525AE3B-C60F-48AA-BC66-7206B74B0051}" sibTransId="{7D651585-C52A-440A-86E9-7E89CADB5A12}"/>
    <dgm:cxn modelId="{14E48FF7-81E4-412E-AB0C-32EE1E57FDBB}" srcId="{9B6190E7-5378-464D-BDA5-65C2BB1494B9}" destId="{134F154B-AA5E-4E30-A5F3-AABD593CC83B}" srcOrd="6" destOrd="0" parTransId="{B5044F01-98FA-4A14-9DEF-11C204644882}" sibTransId="{0A99C8AE-8002-4B00-8FF6-007A7F8E28E6}"/>
    <dgm:cxn modelId="{A16BEBFB-2726-456F-A276-2126EAB904DE}" type="presOf" srcId="{2EBDCAEB-C44C-4910-A393-88949266D4FF}" destId="{6E503931-A1F7-4988-BE50-1789C54A3841}" srcOrd="0" destOrd="0" presId="urn:microsoft.com/office/officeart/2018/2/layout/IconVerticalSolidList"/>
    <dgm:cxn modelId="{07768EFD-4452-4BD6-8B83-B30F90007A18}" type="presOf" srcId="{C149655C-9817-4A3F-926F-11509071D630}" destId="{C850922D-860F-48BE-BAFA-E5FFB380DC00}" srcOrd="0" destOrd="0" presId="urn:microsoft.com/office/officeart/2018/2/layout/IconVerticalSolidList"/>
    <dgm:cxn modelId="{011951A3-F4F4-4DB1-9952-76A7AEFD1509}" type="presParOf" srcId="{CD8F0C32-2BD7-4499-B3F4-8A4049A02524}" destId="{73E02E45-7FB5-4E89-9216-240735F54C6D}" srcOrd="0" destOrd="0" presId="urn:microsoft.com/office/officeart/2018/2/layout/IconVerticalSolidList"/>
    <dgm:cxn modelId="{4723D21B-6896-4A84-AB31-7FE83B32707A}" type="presParOf" srcId="{73E02E45-7FB5-4E89-9216-240735F54C6D}" destId="{23C11371-F5E9-46CD-B2DF-6FAA9CCD727B}" srcOrd="0" destOrd="0" presId="urn:microsoft.com/office/officeart/2018/2/layout/IconVerticalSolidList"/>
    <dgm:cxn modelId="{CC39A1F3-D552-48E9-B746-4F38C38D0EA4}" type="presParOf" srcId="{73E02E45-7FB5-4E89-9216-240735F54C6D}" destId="{9AFBB184-7182-4FA3-B41B-843455C35F2D}" srcOrd="1" destOrd="0" presId="urn:microsoft.com/office/officeart/2018/2/layout/IconVerticalSolidList"/>
    <dgm:cxn modelId="{A49CD4BE-E472-4CBC-910D-82A0975E739A}" type="presParOf" srcId="{73E02E45-7FB5-4E89-9216-240735F54C6D}" destId="{53833B81-AA04-4AB4-91EC-7ACBC746FA5D}" srcOrd="2" destOrd="0" presId="urn:microsoft.com/office/officeart/2018/2/layout/IconVerticalSolidList"/>
    <dgm:cxn modelId="{1FDEFAD7-9EB0-45FB-AE66-7C7094D0FB56}" type="presParOf" srcId="{73E02E45-7FB5-4E89-9216-240735F54C6D}" destId="{0237D8C7-4B02-4895-9815-A9653D4D3415}" srcOrd="3" destOrd="0" presId="urn:microsoft.com/office/officeart/2018/2/layout/IconVerticalSolidList"/>
    <dgm:cxn modelId="{BD773E70-4085-48F6-B158-29D8229B068D}" type="presParOf" srcId="{CD8F0C32-2BD7-4499-B3F4-8A4049A02524}" destId="{CC565CA5-CCC3-4967-9242-2AD8C92F775B}" srcOrd="1" destOrd="0" presId="urn:microsoft.com/office/officeart/2018/2/layout/IconVerticalSolidList"/>
    <dgm:cxn modelId="{489EE63A-0EF2-4E4C-9D5A-FE063B13FAC0}" type="presParOf" srcId="{CD8F0C32-2BD7-4499-B3F4-8A4049A02524}" destId="{16692381-B26A-4F71-B7C7-3B71B4DC3954}" srcOrd="2" destOrd="0" presId="urn:microsoft.com/office/officeart/2018/2/layout/IconVerticalSolidList"/>
    <dgm:cxn modelId="{B9510CDE-9F51-4EED-A431-E61BC27C073B}" type="presParOf" srcId="{16692381-B26A-4F71-B7C7-3B71B4DC3954}" destId="{8349DC69-0BC1-4826-8102-DCC59A2036A2}" srcOrd="0" destOrd="0" presId="urn:microsoft.com/office/officeart/2018/2/layout/IconVerticalSolidList"/>
    <dgm:cxn modelId="{F8510859-737C-4E59-AFA3-DF8D85474204}" type="presParOf" srcId="{16692381-B26A-4F71-B7C7-3B71B4DC3954}" destId="{EDEA9247-C36D-4A99-8E6B-974A94A7A33D}" srcOrd="1" destOrd="0" presId="urn:microsoft.com/office/officeart/2018/2/layout/IconVerticalSolidList"/>
    <dgm:cxn modelId="{CA759355-23EA-4948-8B18-F46FB9D0B389}" type="presParOf" srcId="{16692381-B26A-4F71-B7C7-3B71B4DC3954}" destId="{51BC84E7-20A1-4B20-B702-498A91F525B0}" srcOrd="2" destOrd="0" presId="urn:microsoft.com/office/officeart/2018/2/layout/IconVerticalSolidList"/>
    <dgm:cxn modelId="{DBD82361-88C1-4D2C-9C8A-4DA575A5D591}" type="presParOf" srcId="{16692381-B26A-4F71-B7C7-3B71B4DC3954}" destId="{6E503931-A1F7-4988-BE50-1789C54A3841}" srcOrd="3" destOrd="0" presId="urn:microsoft.com/office/officeart/2018/2/layout/IconVerticalSolidList"/>
    <dgm:cxn modelId="{CCF94797-9FE8-48EE-B8AC-8FAB3516E042}" type="presParOf" srcId="{CD8F0C32-2BD7-4499-B3F4-8A4049A02524}" destId="{3EC03120-F782-46CB-80A5-0556B8A4D224}" srcOrd="3" destOrd="0" presId="urn:microsoft.com/office/officeart/2018/2/layout/IconVerticalSolidList"/>
    <dgm:cxn modelId="{90A768DC-B539-421C-B713-8EDB5D55B5F8}" type="presParOf" srcId="{CD8F0C32-2BD7-4499-B3F4-8A4049A02524}" destId="{2C8AFB93-A505-4821-9192-C00D911E3A8A}" srcOrd="4" destOrd="0" presId="urn:microsoft.com/office/officeart/2018/2/layout/IconVerticalSolidList"/>
    <dgm:cxn modelId="{531C8D57-4825-49F2-A556-5B18A8E77180}" type="presParOf" srcId="{2C8AFB93-A505-4821-9192-C00D911E3A8A}" destId="{731D9173-8F49-4946-8D34-5126B5E1D572}" srcOrd="0" destOrd="0" presId="urn:microsoft.com/office/officeart/2018/2/layout/IconVerticalSolidList"/>
    <dgm:cxn modelId="{EF8C9D3A-81FC-4CA2-9F8C-5E78637D6775}" type="presParOf" srcId="{2C8AFB93-A505-4821-9192-C00D911E3A8A}" destId="{9C84DC42-D76B-42BB-839E-8BDA3B5EBDA5}" srcOrd="1" destOrd="0" presId="urn:microsoft.com/office/officeart/2018/2/layout/IconVerticalSolidList"/>
    <dgm:cxn modelId="{83879B51-5E27-4051-A186-B4C26A340D26}" type="presParOf" srcId="{2C8AFB93-A505-4821-9192-C00D911E3A8A}" destId="{BBFA5F1C-9A37-410E-BE2F-EEADBD45623F}" srcOrd="2" destOrd="0" presId="urn:microsoft.com/office/officeart/2018/2/layout/IconVerticalSolidList"/>
    <dgm:cxn modelId="{1694DF5F-6FD7-4117-8074-1BA52437AC54}" type="presParOf" srcId="{2C8AFB93-A505-4821-9192-C00D911E3A8A}" destId="{C850922D-860F-48BE-BAFA-E5FFB380DC00}" srcOrd="3" destOrd="0" presId="urn:microsoft.com/office/officeart/2018/2/layout/IconVerticalSolidList"/>
    <dgm:cxn modelId="{15597555-6619-4356-AF42-DE47C5A8C51B}" type="presParOf" srcId="{CD8F0C32-2BD7-4499-B3F4-8A4049A02524}" destId="{884D79D3-5442-4BC1-8540-C13C028413A9}" srcOrd="5" destOrd="0" presId="urn:microsoft.com/office/officeart/2018/2/layout/IconVerticalSolidList"/>
    <dgm:cxn modelId="{4FBF6782-DB0C-43C5-B999-C6F104B165D6}" type="presParOf" srcId="{CD8F0C32-2BD7-4499-B3F4-8A4049A02524}" destId="{58CFDEE9-AF80-47FE-831A-2B5E2ED788D4}" srcOrd="6" destOrd="0" presId="urn:microsoft.com/office/officeart/2018/2/layout/IconVerticalSolidList"/>
    <dgm:cxn modelId="{EF9800A8-44E8-44F1-A41F-2E93FF90F26D}" type="presParOf" srcId="{58CFDEE9-AF80-47FE-831A-2B5E2ED788D4}" destId="{5DA6968A-60B9-42DD-A43D-E395B8483CC1}" srcOrd="0" destOrd="0" presId="urn:microsoft.com/office/officeart/2018/2/layout/IconVerticalSolidList"/>
    <dgm:cxn modelId="{5C329724-704E-4E0B-A5AC-0D5BAE05B039}" type="presParOf" srcId="{58CFDEE9-AF80-47FE-831A-2B5E2ED788D4}" destId="{1C2C4B45-08EC-412A-908A-43F34E6013CF}" srcOrd="1" destOrd="0" presId="urn:microsoft.com/office/officeart/2018/2/layout/IconVerticalSolidList"/>
    <dgm:cxn modelId="{26C6B2AD-36B9-4583-A706-0369E884A66B}" type="presParOf" srcId="{58CFDEE9-AF80-47FE-831A-2B5E2ED788D4}" destId="{17EAE755-FFE7-40AA-8137-F90FB2355578}" srcOrd="2" destOrd="0" presId="urn:microsoft.com/office/officeart/2018/2/layout/IconVerticalSolidList"/>
    <dgm:cxn modelId="{34F725E7-6AC5-4CCA-A19E-4F248F288216}" type="presParOf" srcId="{58CFDEE9-AF80-47FE-831A-2B5E2ED788D4}" destId="{66571894-38BC-4344-BA3F-0699B899E939}" srcOrd="3" destOrd="0" presId="urn:microsoft.com/office/officeart/2018/2/layout/IconVerticalSolidList"/>
    <dgm:cxn modelId="{CCA0CC6A-471C-40FB-A0E0-F4FCB13E3300}" type="presParOf" srcId="{CD8F0C32-2BD7-4499-B3F4-8A4049A02524}" destId="{A6D45F1D-351D-41C1-B934-5904470C979E}" srcOrd="7" destOrd="0" presId="urn:microsoft.com/office/officeart/2018/2/layout/IconVerticalSolidList"/>
    <dgm:cxn modelId="{1002171A-59D5-496D-BE4C-53720456E6DA}" type="presParOf" srcId="{CD8F0C32-2BD7-4499-B3F4-8A4049A02524}" destId="{A5B6E7D0-B61C-463E-B589-558AE75F2494}" srcOrd="8" destOrd="0" presId="urn:microsoft.com/office/officeart/2018/2/layout/IconVerticalSolidList"/>
    <dgm:cxn modelId="{444E961E-0EBB-472E-A504-25A67732A63B}" type="presParOf" srcId="{A5B6E7D0-B61C-463E-B589-558AE75F2494}" destId="{C0961EFB-D3C7-48F5-8AF5-6017E91B4447}" srcOrd="0" destOrd="0" presId="urn:microsoft.com/office/officeart/2018/2/layout/IconVerticalSolidList"/>
    <dgm:cxn modelId="{4782549F-2EAF-4203-B59A-9FC9438C1A70}" type="presParOf" srcId="{A5B6E7D0-B61C-463E-B589-558AE75F2494}" destId="{421179B3-C6A1-4650-9DE4-73DAA0DE7333}" srcOrd="1" destOrd="0" presId="urn:microsoft.com/office/officeart/2018/2/layout/IconVerticalSolidList"/>
    <dgm:cxn modelId="{2F40510E-70AA-401C-9200-A1D6F60F914A}" type="presParOf" srcId="{A5B6E7D0-B61C-463E-B589-558AE75F2494}" destId="{BD535A8B-6EFB-4ED5-BEBC-9CC2D3F4376B}" srcOrd="2" destOrd="0" presId="urn:microsoft.com/office/officeart/2018/2/layout/IconVerticalSolidList"/>
    <dgm:cxn modelId="{0D74C337-1A97-4C4E-BB0A-032F7104E6F7}" type="presParOf" srcId="{A5B6E7D0-B61C-463E-B589-558AE75F2494}" destId="{C7349DB3-0069-493A-9166-AF458AD4E8F7}" srcOrd="3" destOrd="0" presId="urn:microsoft.com/office/officeart/2018/2/layout/IconVerticalSolidList"/>
    <dgm:cxn modelId="{92C630E1-D393-4AE2-AC06-10C2CB42EFC7}" type="presParOf" srcId="{CD8F0C32-2BD7-4499-B3F4-8A4049A02524}" destId="{9E5BFA81-210D-4026-87CA-D2519A1039E4}" srcOrd="9" destOrd="0" presId="urn:microsoft.com/office/officeart/2018/2/layout/IconVerticalSolidList"/>
    <dgm:cxn modelId="{8750F66F-8000-49E9-9011-F1CC225FF4C6}" type="presParOf" srcId="{CD8F0C32-2BD7-4499-B3F4-8A4049A02524}" destId="{894BE7B8-231A-4E06-910D-8053FDA24A81}" srcOrd="10" destOrd="0" presId="urn:microsoft.com/office/officeart/2018/2/layout/IconVerticalSolidList"/>
    <dgm:cxn modelId="{BC4FDD1D-99A2-4A8E-B251-689DEB58721B}" type="presParOf" srcId="{894BE7B8-231A-4E06-910D-8053FDA24A81}" destId="{AB4B24AE-7F44-41BC-ADCF-AA6733744ACB}" srcOrd="0" destOrd="0" presId="urn:microsoft.com/office/officeart/2018/2/layout/IconVerticalSolidList"/>
    <dgm:cxn modelId="{4DD1C3C2-C7DE-4D05-B489-078FDCE80D92}" type="presParOf" srcId="{894BE7B8-231A-4E06-910D-8053FDA24A81}" destId="{D972EF40-357D-4E60-BCAF-F6735550129C}" srcOrd="1" destOrd="0" presId="urn:microsoft.com/office/officeart/2018/2/layout/IconVerticalSolidList"/>
    <dgm:cxn modelId="{C67DD21F-3534-4722-802A-2D5095FB14D3}" type="presParOf" srcId="{894BE7B8-231A-4E06-910D-8053FDA24A81}" destId="{94AB4032-ED03-4CBE-AB9E-A1DDEEB7CC63}" srcOrd="2" destOrd="0" presId="urn:microsoft.com/office/officeart/2018/2/layout/IconVerticalSolidList"/>
    <dgm:cxn modelId="{BD800E2B-44AD-4037-AA8F-24007EE0C711}" type="presParOf" srcId="{894BE7B8-231A-4E06-910D-8053FDA24A81}" destId="{F62FD6B6-5A43-4778-9A1B-9B6C95D13422}" srcOrd="3" destOrd="0" presId="urn:microsoft.com/office/officeart/2018/2/layout/IconVerticalSolidList"/>
    <dgm:cxn modelId="{7344FC2A-65E7-4EB9-8ECB-F903FD651178}" type="presParOf" srcId="{CD8F0C32-2BD7-4499-B3F4-8A4049A02524}" destId="{6FCBCD89-D738-4B4B-B8EE-00AD85EFD74D}" srcOrd="11" destOrd="0" presId="urn:microsoft.com/office/officeart/2018/2/layout/IconVerticalSolidList"/>
    <dgm:cxn modelId="{27BDF9B1-D00D-4367-BD74-D6038E30B92C}" type="presParOf" srcId="{CD8F0C32-2BD7-4499-B3F4-8A4049A02524}" destId="{ED844060-E8B0-4A98-83A5-F053B10FAD07}" srcOrd="12" destOrd="0" presId="urn:microsoft.com/office/officeart/2018/2/layout/IconVerticalSolidList"/>
    <dgm:cxn modelId="{0B6B217C-D1CF-4A5F-A25E-F75ECE9A1FAF}" type="presParOf" srcId="{ED844060-E8B0-4A98-83A5-F053B10FAD07}" destId="{CB217984-F58D-4CEF-9556-745CFDBBE8FB}" srcOrd="0" destOrd="0" presId="urn:microsoft.com/office/officeart/2018/2/layout/IconVerticalSolidList"/>
    <dgm:cxn modelId="{B011C664-84F8-4A47-9734-F3BD85CA6270}" type="presParOf" srcId="{ED844060-E8B0-4A98-83A5-F053B10FAD07}" destId="{75675DAD-BB20-486D-B936-A98759F64DA2}" srcOrd="1" destOrd="0" presId="urn:microsoft.com/office/officeart/2018/2/layout/IconVerticalSolidList"/>
    <dgm:cxn modelId="{7EA540E9-59F8-46B4-945E-D98BAA80029C}" type="presParOf" srcId="{ED844060-E8B0-4A98-83A5-F053B10FAD07}" destId="{EED8ADF6-0D94-46D2-B137-E72627218793}" srcOrd="2" destOrd="0" presId="urn:microsoft.com/office/officeart/2018/2/layout/IconVerticalSolidList"/>
    <dgm:cxn modelId="{32D73C17-7357-4E05-872E-9D55831C0B31}" type="presParOf" srcId="{ED844060-E8B0-4A98-83A5-F053B10FAD07}" destId="{0622AE04-732D-40ED-A0ED-E51DD4341E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A1692-4FEE-4620-A5D6-2A6D5244F418}"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AC821FAE-2E4E-4206-9784-66CD12A338DA}">
      <dgm:prSet/>
      <dgm:spPr/>
      <dgm:t>
        <a:bodyPr/>
        <a:lstStyle/>
        <a:p>
          <a:r>
            <a:rPr lang="en-US" b="1"/>
            <a:t>Compliance with Legal Standards:</a:t>
          </a:r>
          <a:endParaRPr lang="en-US"/>
        </a:p>
      </dgm:t>
    </dgm:pt>
    <dgm:pt modelId="{EF54896F-3864-4EFA-BB03-ADD14CB8D051}" type="parTrans" cxnId="{A8FE5088-2ADF-48B6-9EEF-D89196027D1D}">
      <dgm:prSet/>
      <dgm:spPr/>
      <dgm:t>
        <a:bodyPr/>
        <a:lstStyle/>
        <a:p>
          <a:endParaRPr lang="en-US"/>
        </a:p>
      </dgm:t>
    </dgm:pt>
    <dgm:pt modelId="{9BA4469F-3990-4D29-ABC9-A0AA24ECA935}" type="sibTrans" cxnId="{A8FE5088-2ADF-48B6-9EEF-D89196027D1D}">
      <dgm:prSet/>
      <dgm:spPr/>
      <dgm:t>
        <a:bodyPr/>
        <a:lstStyle/>
        <a:p>
          <a:endParaRPr lang="en-US"/>
        </a:p>
      </dgm:t>
    </dgm:pt>
    <dgm:pt modelId="{F49F8C9D-1BE7-43C8-B5C0-690D2EAC504C}">
      <dgm:prSet/>
      <dgm:spPr/>
      <dgm:t>
        <a:bodyPr/>
        <a:lstStyle/>
        <a:p>
          <a:r>
            <a:rPr lang="en-US" dirty="0"/>
            <a:t>Adherence to federal and state regulations, such as Title VII of the Civil Rights Act, ADEA, and ADA, is essential to avoid legal repercussions and promote fairness.</a:t>
          </a:r>
        </a:p>
      </dgm:t>
    </dgm:pt>
    <dgm:pt modelId="{D21EF0C1-D5FE-4679-B58B-533E343A729F}" type="parTrans" cxnId="{71F650E7-8E7E-4145-8DC6-C9CFF2508309}">
      <dgm:prSet/>
      <dgm:spPr/>
      <dgm:t>
        <a:bodyPr/>
        <a:lstStyle/>
        <a:p>
          <a:endParaRPr lang="en-US"/>
        </a:p>
      </dgm:t>
    </dgm:pt>
    <dgm:pt modelId="{67370496-1090-48E7-8C1F-5806E4CCAB01}" type="sibTrans" cxnId="{71F650E7-8E7E-4145-8DC6-C9CFF2508309}">
      <dgm:prSet/>
      <dgm:spPr/>
      <dgm:t>
        <a:bodyPr/>
        <a:lstStyle/>
        <a:p>
          <a:endParaRPr lang="en-US"/>
        </a:p>
      </dgm:t>
    </dgm:pt>
    <dgm:pt modelId="{17204F02-A655-4466-ACDC-A4D6424D8834}">
      <dgm:prSet/>
      <dgm:spPr/>
      <dgm:t>
        <a:bodyPr/>
        <a:lstStyle/>
        <a:p>
          <a:r>
            <a:rPr lang="en-US"/>
            <a:t>Hiring managers must be familiarized with these laws to ensure lawful interview practices.</a:t>
          </a:r>
        </a:p>
      </dgm:t>
    </dgm:pt>
    <dgm:pt modelId="{B1417A36-A2C5-4A49-9C3B-4AB5C90C080C}" type="parTrans" cxnId="{6E142B9F-852F-43EA-A169-3BA09BE4A086}">
      <dgm:prSet/>
      <dgm:spPr/>
      <dgm:t>
        <a:bodyPr/>
        <a:lstStyle/>
        <a:p>
          <a:endParaRPr lang="en-US"/>
        </a:p>
      </dgm:t>
    </dgm:pt>
    <dgm:pt modelId="{8111EB0E-3FC2-4B45-B0AE-CE39E1D607A5}" type="sibTrans" cxnId="{6E142B9F-852F-43EA-A169-3BA09BE4A086}">
      <dgm:prSet/>
      <dgm:spPr/>
      <dgm:t>
        <a:bodyPr/>
        <a:lstStyle/>
        <a:p>
          <a:endParaRPr lang="en-US"/>
        </a:p>
      </dgm:t>
    </dgm:pt>
    <dgm:pt modelId="{E089802A-44CC-4336-AB76-5FA244D3D07D}">
      <dgm:prSet/>
      <dgm:spPr/>
      <dgm:t>
        <a:bodyPr/>
        <a:lstStyle/>
        <a:p>
          <a:r>
            <a:rPr lang="en-US" b="1"/>
            <a:t>Objective Evaluation Criteria:</a:t>
          </a:r>
          <a:endParaRPr lang="en-US"/>
        </a:p>
      </dgm:t>
    </dgm:pt>
    <dgm:pt modelId="{7793F948-837E-4B92-B804-7A230EBC3142}" type="parTrans" cxnId="{AE3B50AC-3B34-4746-8538-424ECC491DB3}">
      <dgm:prSet/>
      <dgm:spPr/>
      <dgm:t>
        <a:bodyPr/>
        <a:lstStyle/>
        <a:p>
          <a:endParaRPr lang="en-US"/>
        </a:p>
      </dgm:t>
    </dgm:pt>
    <dgm:pt modelId="{B9E00341-AEE7-4ACB-BDDD-1AE337C129C2}" type="sibTrans" cxnId="{AE3B50AC-3B34-4746-8538-424ECC491DB3}">
      <dgm:prSet/>
      <dgm:spPr/>
      <dgm:t>
        <a:bodyPr/>
        <a:lstStyle/>
        <a:p>
          <a:endParaRPr lang="en-US"/>
        </a:p>
      </dgm:t>
    </dgm:pt>
    <dgm:pt modelId="{027180BB-2302-4A11-8F7C-240098B8F26F}">
      <dgm:prSet/>
      <dgm:spPr/>
      <dgm:t>
        <a:bodyPr/>
        <a:lstStyle/>
        <a:p>
          <a:r>
            <a:rPr lang="en-US"/>
            <a:t>Implementing structured and objective criteria for evaluating candidates ensures decisions are based on merit and qualifications.</a:t>
          </a:r>
        </a:p>
      </dgm:t>
    </dgm:pt>
    <dgm:pt modelId="{0F190A42-CD59-4628-8418-5CC23B0E9797}" type="parTrans" cxnId="{DDA67A80-3D63-4D96-AE1E-D877BDE0A997}">
      <dgm:prSet/>
      <dgm:spPr/>
      <dgm:t>
        <a:bodyPr/>
        <a:lstStyle/>
        <a:p>
          <a:endParaRPr lang="en-US"/>
        </a:p>
      </dgm:t>
    </dgm:pt>
    <dgm:pt modelId="{C000DFDD-97B2-4533-AF78-BB62FDA5F643}" type="sibTrans" cxnId="{DDA67A80-3D63-4D96-AE1E-D877BDE0A997}">
      <dgm:prSet/>
      <dgm:spPr/>
      <dgm:t>
        <a:bodyPr/>
        <a:lstStyle/>
        <a:p>
          <a:endParaRPr lang="en-US"/>
        </a:p>
      </dgm:t>
    </dgm:pt>
    <dgm:pt modelId="{A8BB64BA-A906-4238-9253-45BE47356088}">
      <dgm:prSet/>
      <dgm:spPr/>
      <dgm:t>
        <a:bodyPr/>
        <a:lstStyle/>
        <a:p>
          <a:r>
            <a:rPr lang="en-US"/>
            <a:t>Standardized scoring systems help reduce bias and maintain consistency in candidate assessments.</a:t>
          </a:r>
        </a:p>
      </dgm:t>
    </dgm:pt>
    <dgm:pt modelId="{B30E813E-B6C8-4F20-A744-95942B955836}" type="parTrans" cxnId="{8983FB3D-8C2F-4E62-A01F-D15405EAEE4C}">
      <dgm:prSet/>
      <dgm:spPr/>
      <dgm:t>
        <a:bodyPr/>
        <a:lstStyle/>
        <a:p>
          <a:endParaRPr lang="en-US"/>
        </a:p>
      </dgm:t>
    </dgm:pt>
    <dgm:pt modelId="{B72F059B-477A-4D34-B4FA-E6AC639B2816}" type="sibTrans" cxnId="{8983FB3D-8C2F-4E62-A01F-D15405EAEE4C}">
      <dgm:prSet/>
      <dgm:spPr/>
      <dgm:t>
        <a:bodyPr/>
        <a:lstStyle/>
        <a:p>
          <a:endParaRPr lang="en-US"/>
        </a:p>
      </dgm:t>
    </dgm:pt>
    <dgm:pt modelId="{5621E749-408D-47F8-9134-7C727D5EEB4B}">
      <dgm:prSet/>
      <dgm:spPr/>
      <dgm:t>
        <a:bodyPr/>
        <a:lstStyle/>
        <a:p>
          <a:r>
            <a:rPr lang="en-US" b="1"/>
            <a:t>Fair and Inclusive Practices:</a:t>
          </a:r>
          <a:endParaRPr lang="en-US"/>
        </a:p>
      </dgm:t>
    </dgm:pt>
    <dgm:pt modelId="{09D65F80-C6FF-47FA-84C4-BC780EC748CB}" type="parTrans" cxnId="{4AA72780-38EE-49E2-ABCD-83AC7508D715}">
      <dgm:prSet/>
      <dgm:spPr/>
      <dgm:t>
        <a:bodyPr/>
        <a:lstStyle/>
        <a:p>
          <a:endParaRPr lang="en-US"/>
        </a:p>
      </dgm:t>
    </dgm:pt>
    <dgm:pt modelId="{D292E7B5-E4BD-4B1D-9EF8-C878605CBE7C}" type="sibTrans" cxnId="{4AA72780-38EE-49E2-ABCD-83AC7508D715}">
      <dgm:prSet/>
      <dgm:spPr/>
      <dgm:t>
        <a:bodyPr/>
        <a:lstStyle/>
        <a:p>
          <a:endParaRPr lang="en-US"/>
        </a:p>
      </dgm:t>
    </dgm:pt>
    <dgm:pt modelId="{88AB3E1A-29AC-47C2-8870-6376316C878B}">
      <dgm:prSet/>
      <dgm:spPr/>
      <dgm:t>
        <a:bodyPr/>
        <a:lstStyle/>
        <a:p>
          <a:r>
            <a:rPr lang="en-US"/>
            <a:t>Avoiding discriminatory questions and focusing on job-related qualifications and skills rather than personal characteristics promotes inclusivity.</a:t>
          </a:r>
        </a:p>
      </dgm:t>
    </dgm:pt>
    <dgm:pt modelId="{5D8C1AF9-6A0A-49D0-A279-E9B6CC7C5AFF}" type="parTrans" cxnId="{155E7DCE-3C96-45C8-837D-688916AFB6FA}">
      <dgm:prSet/>
      <dgm:spPr/>
      <dgm:t>
        <a:bodyPr/>
        <a:lstStyle/>
        <a:p>
          <a:endParaRPr lang="en-US"/>
        </a:p>
      </dgm:t>
    </dgm:pt>
    <dgm:pt modelId="{399CC83C-8A94-4C6A-8CD3-619704E3279D}" type="sibTrans" cxnId="{155E7DCE-3C96-45C8-837D-688916AFB6FA}">
      <dgm:prSet/>
      <dgm:spPr/>
      <dgm:t>
        <a:bodyPr/>
        <a:lstStyle/>
        <a:p>
          <a:endParaRPr lang="en-US"/>
        </a:p>
      </dgm:t>
    </dgm:pt>
    <dgm:pt modelId="{7352EA7A-4942-485F-A8F4-EC1D1B1F351E}">
      <dgm:prSet/>
      <dgm:spPr/>
      <dgm:t>
        <a:bodyPr/>
        <a:lstStyle/>
        <a:p>
          <a:r>
            <a:rPr lang="en-US"/>
            <a:t>Ensuring all candidates are evaluated equally enhances fairness in the hiring process.</a:t>
          </a:r>
        </a:p>
      </dgm:t>
    </dgm:pt>
    <dgm:pt modelId="{88E76B5C-EF23-469F-BC5F-A37F54AEDE04}" type="parTrans" cxnId="{CDFE80AC-99EF-484C-B398-E9F6632B0971}">
      <dgm:prSet/>
      <dgm:spPr/>
      <dgm:t>
        <a:bodyPr/>
        <a:lstStyle/>
        <a:p>
          <a:endParaRPr lang="en-US"/>
        </a:p>
      </dgm:t>
    </dgm:pt>
    <dgm:pt modelId="{84D297F7-3C6A-4D19-BBEB-8678C1302FB2}" type="sibTrans" cxnId="{CDFE80AC-99EF-484C-B398-E9F6632B0971}">
      <dgm:prSet/>
      <dgm:spPr/>
      <dgm:t>
        <a:bodyPr/>
        <a:lstStyle/>
        <a:p>
          <a:endParaRPr lang="en-US"/>
        </a:p>
      </dgm:t>
    </dgm:pt>
    <dgm:pt modelId="{189ED286-76ED-4D46-8DE6-3EC2417D56D7}">
      <dgm:prSet/>
      <dgm:spPr/>
      <dgm:t>
        <a:bodyPr/>
        <a:lstStyle/>
        <a:p>
          <a:r>
            <a:rPr lang="en-US" b="1"/>
            <a:t>Training and Awareness:</a:t>
          </a:r>
          <a:endParaRPr lang="en-US"/>
        </a:p>
      </dgm:t>
    </dgm:pt>
    <dgm:pt modelId="{4C6B9877-855C-4582-9087-291845E6FE66}" type="parTrans" cxnId="{E942A3E0-0C4B-4BF7-B6FA-DD9784AAAD16}">
      <dgm:prSet/>
      <dgm:spPr/>
      <dgm:t>
        <a:bodyPr/>
        <a:lstStyle/>
        <a:p>
          <a:endParaRPr lang="en-US"/>
        </a:p>
      </dgm:t>
    </dgm:pt>
    <dgm:pt modelId="{8327B642-F4F6-4232-968B-E75A1070BF09}" type="sibTrans" cxnId="{E942A3E0-0C4B-4BF7-B6FA-DD9784AAAD16}">
      <dgm:prSet/>
      <dgm:spPr/>
      <dgm:t>
        <a:bodyPr/>
        <a:lstStyle/>
        <a:p>
          <a:endParaRPr lang="en-US"/>
        </a:p>
      </dgm:t>
    </dgm:pt>
    <dgm:pt modelId="{8AFD632F-933D-4BD7-9E5A-1D8FAF7A1DD4}">
      <dgm:prSet/>
      <dgm:spPr/>
      <dgm:t>
        <a:bodyPr/>
        <a:lstStyle/>
        <a:p>
          <a:r>
            <a:rPr lang="en-US"/>
            <a:t>Regular training on non-discriminatory practices and equal opportunity policies is vital for hiring managers.</a:t>
          </a:r>
        </a:p>
      </dgm:t>
    </dgm:pt>
    <dgm:pt modelId="{8506E11E-FB31-4888-87B6-8B2C85CBE37E}" type="parTrans" cxnId="{9E9578F5-7DA7-4AE4-B802-DD00E89C108A}">
      <dgm:prSet/>
      <dgm:spPr/>
      <dgm:t>
        <a:bodyPr/>
        <a:lstStyle/>
        <a:p>
          <a:endParaRPr lang="en-US"/>
        </a:p>
      </dgm:t>
    </dgm:pt>
    <dgm:pt modelId="{43575AE8-6A07-4E0A-81B6-AD18448DCED6}" type="sibTrans" cxnId="{9E9578F5-7DA7-4AE4-B802-DD00E89C108A}">
      <dgm:prSet/>
      <dgm:spPr/>
      <dgm:t>
        <a:bodyPr/>
        <a:lstStyle/>
        <a:p>
          <a:endParaRPr lang="en-US"/>
        </a:p>
      </dgm:t>
    </dgm:pt>
    <dgm:pt modelId="{7FD62025-1A0D-4FC7-9D35-F90DB5927FF8}">
      <dgm:prSet/>
      <dgm:spPr/>
      <dgm:t>
        <a:bodyPr/>
        <a:lstStyle/>
        <a:p>
          <a:r>
            <a:rPr lang="en-US"/>
            <a:t>Understanding the importance of diversity and inclusion helps create a positive organizational culture.</a:t>
          </a:r>
        </a:p>
      </dgm:t>
    </dgm:pt>
    <dgm:pt modelId="{4559125F-6711-4CA5-9362-9C75E4E75F77}" type="parTrans" cxnId="{E4E51F2E-5FE8-48DA-BF3D-BD3639AB693E}">
      <dgm:prSet/>
      <dgm:spPr/>
      <dgm:t>
        <a:bodyPr/>
        <a:lstStyle/>
        <a:p>
          <a:endParaRPr lang="en-US"/>
        </a:p>
      </dgm:t>
    </dgm:pt>
    <dgm:pt modelId="{B314389E-BCA6-44FE-A766-8D5EFACF67E9}" type="sibTrans" cxnId="{E4E51F2E-5FE8-48DA-BF3D-BD3639AB693E}">
      <dgm:prSet/>
      <dgm:spPr/>
      <dgm:t>
        <a:bodyPr/>
        <a:lstStyle/>
        <a:p>
          <a:endParaRPr lang="en-US"/>
        </a:p>
      </dgm:t>
    </dgm:pt>
    <dgm:pt modelId="{171595F3-7AFB-4372-BDEA-472BA57ED6BF}">
      <dgm:prSet/>
      <dgm:spPr/>
      <dgm:t>
        <a:bodyPr/>
        <a:lstStyle/>
        <a:p>
          <a:r>
            <a:rPr lang="en-US" b="1"/>
            <a:t>Documentation and Consistency:</a:t>
          </a:r>
          <a:endParaRPr lang="en-US"/>
        </a:p>
      </dgm:t>
    </dgm:pt>
    <dgm:pt modelId="{164A1C30-EC6C-48EC-B047-5CAE55B51DEB}" type="parTrans" cxnId="{FFCCCE63-D806-4841-9408-DCC1799B57B1}">
      <dgm:prSet/>
      <dgm:spPr/>
      <dgm:t>
        <a:bodyPr/>
        <a:lstStyle/>
        <a:p>
          <a:endParaRPr lang="en-US"/>
        </a:p>
      </dgm:t>
    </dgm:pt>
    <dgm:pt modelId="{C1D83D1E-77FD-440E-96AC-0108C5400AD4}" type="sibTrans" cxnId="{FFCCCE63-D806-4841-9408-DCC1799B57B1}">
      <dgm:prSet/>
      <dgm:spPr/>
      <dgm:t>
        <a:bodyPr/>
        <a:lstStyle/>
        <a:p>
          <a:endParaRPr lang="en-US"/>
        </a:p>
      </dgm:t>
    </dgm:pt>
    <dgm:pt modelId="{60F2D10B-79CB-4A5D-890E-7D4557EA8727}">
      <dgm:prSet/>
      <dgm:spPr/>
      <dgm:t>
        <a:bodyPr/>
        <a:lstStyle/>
        <a:p>
          <a:r>
            <a:rPr lang="en-US"/>
            <a:t>Maintaining detailed documentation of interviews and hiring decisions supports transparency and provides a clear record for future reference.</a:t>
          </a:r>
        </a:p>
      </dgm:t>
    </dgm:pt>
    <dgm:pt modelId="{59202192-272A-4768-B18F-FEBD74BD7008}" type="parTrans" cxnId="{E3D94D7D-A80D-45B8-97C0-F147E8FF7C2A}">
      <dgm:prSet/>
      <dgm:spPr/>
      <dgm:t>
        <a:bodyPr/>
        <a:lstStyle/>
        <a:p>
          <a:endParaRPr lang="en-US"/>
        </a:p>
      </dgm:t>
    </dgm:pt>
    <dgm:pt modelId="{B02CAFB4-462D-4114-9742-EDE6F38971C9}" type="sibTrans" cxnId="{E3D94D7D-A80D-45B8-97C0-F147E8FF7C2A}">
      <dgm:prSet/>
      <dgm:spPr/>
      <dgm:t>
        <a:bodyPr/>
        <a:lstStyle/>
        <a:p>
          <a:endParaRPr lang="en-US"/>
        </a:p>
      </dgm:t>
    </dgm:pt>
    <dgm:pt modelId="{74963409-239C-4662-8855-78D00190D2A1}">
      <dgm:prSet/>
      <dgm:spPr/>
      <dgm:t>
        <a:bodyPr/>
        <a:lstStyle/>
        <a:p>
          <a:r>
            <a:rPr lang="en-US"/>
            <a:t>Consistent use of interview questions and processes for all candidates ensures fairness and reliability.</a:t>
          </a:r>
        </a:p>
      </dgm:t>
    </dgm:pt>
    <dgm:pt modelId="{1D1727DF-CC20-4652-94AE-30CADD5FCD2A}" type="parTrans" cxnId="{98753F72-EB9F-4110-AEC7-67770500037E}">
      <dgm:prSet/>
      <dgm:spPr/>
      <dgm:t>
        <a:bodyPr/>
        <a:lstStyle/>
        <a:p>
          <a:endParaRPr lang="en-US"/>
        </a:p>
      </dgm:t>
    </dgm:pt>
    <dgm:pt modelId="{59556392-0638-49F6-B8DC-1B4D92B95246}" type="sibTrans" cxnId="{98753F72-EB9F-4110-AEC7-67770500037E}">
      <dgm:prSet/>
      <dgm:spPr/>
      <dgm:t>
        <a:bodyPr/>
        <a:lstStyle/>
        <a:p>
          <a:endParaRPr lang="en-US"/>
        </a:p>
      </dgm:t>
    </dgm:pt>
    <dgm:pt modelId="{47C3444E-FFB5-4F38-A275-E243FF49EA57}" type="pres">
      <dgm:prSet presAssocID="{EACA1692-4FEE-4620-A5D6-2A6D5244F418}" presName="diagram" presStyleCnt="0">
        <dgm:presLayoutVars>
          <dgm:chPref val="1"/>
          <dgm:dir/>
          <dgm:animOne val="branch"/>
          <dgm:animLvl val="lvl"/>
          <dgm:resizeHandles/>
        </dgm:presLayoutVars>
      </dgm:prSet>
      <dgm:spPr/>
    </dgm:pt>
    <dgm:pt modelId="{F4264D2B-3B5B-4081-B540-C462618BE926}" type="pres">
      <dgm:prSet presAssocID="{AC821FAE-2E4E-4206-9784-66CD12A338DA}" presName="root" presStyleCnt="0"/>
      <dgm:spPr/>
    </dgm:pt>
    <dgm:pt modelId="{D17BED60-F276-459E-AED0-D4933703BB2E}" type="pres">
      <dgm:prSet presAssocID="{AC821FAE-2E4E-4206-9784-66CD12A338DA}" presName="rootComposite" presStyleCnt="0"/>
      <dgm:spPr/>
    </dgm:pt>
    <dgm:pt modelId="{137B8A39-B195-473C-BFF9-B4D1B8FD0E22}" type="pres">
      <dgm:prSet presAssocID="{AC821FAE-2E4E-4206-9784-66CD12A338DA}" presName="rootText" presStyleLbl="node1" presStyleIdx="0" presStyleCnt="5"/>
      <dgm:spPr/>
    </dgm:pt>
    <dgm:pt modelId="{9BD9101D-7462-4C7D-9C18-922DD78EA1F4}" type="pres">
      <dgm:prSet presAssocID="{AC821FAE-2E4E-4206-9784-66CD12A338DA}" presName="rootConnector" presStyleLbl="node1" presStyleIdx="0" presStyleCnt="5"/>
      <dgm:spPr/>
    </dgm:pt>
    <dgm:pt modelId="{FF333258-CC90-4E64-9830-6235582E2496}" type="pres">
      <dgm:prSet presAssocID="{AC821FAE-2E4E-4206-9784-66CD12A338DA}" presName="childShape" presStyleCnt="0"/>
      <dgm:spPr/>
    </dgm:pt>
    <dgm:pt modelId="{E5DDF29C-491C-4862-9C42-8E09FFB6EAC4}" type="pres">
      <dgm:prSet presAssocID="{D21EF0C1-D5FE-4679-B58B-533E343A729F}" presName="Name13" presStyleLbl="parChTrans1D2" presStyleIdx="0" presStyleCnt="10"/>
      <dgm:spPr/>
    </dgm:pt>
    <dgm:pt modelId="{E65F33BE-5DBF-4571-9B24-F285D5C685C5}" type="pres">
      <dgm:prSet presAssocID="{F49F8C9D-1BE7-43C8-B5C0-690D2EAC504C}" presName="childText" presStyleLbl="bgAcc1" presStyleIdx="0" presStyleCnt="10">
        <dgm:presLayoutVars>
          <dgm:bulletEnabled val="1"/>
        </dgm:presLayoutVars>
      </dgm:prSet>
      <dgm:spPr/>
    </dgm:pt>
    <dgm:pt modelId="{D2D56AC3-8070-44AD-BD8C-E44FEA7F2536}" type="pres">
      <dgm:prSet presAssocID="{B1417A36-A2C5-4A49-9C3B-4AB5C90C080C}" presName="Name13" presStyleLbl="parChTrans1D2" presStyleIdx="1" presStyleCnt="10"/>
      <dgm:spPr/>
    </dgm:pt>
    <dgm:pt modelId="{AAD7BC88-D5FC-47EE-A2D2-4583FBCD4EE3}" type="pres">
      <dgm:prSet presAssocID="{17204F02-A655-4466-ACDC-A4D6424D8834}" presName="childText" presStyleLbl="bgAcc1" presStyleIdx="1" presStyleCnt="10">
        <dgm:presLayoutVars>
          <dgm:bulletEnabled val="1"/>
        </dgm:presLayoutVars>
      </dgm:prSet>
      <dgm:spPr/>
    </dgm:pt>
    <dgm:pt modelId="{EC8D838B-9F3B-4EE1-BEB3-66359E1CFF1D}" type="pres">
      <dgm:prSet presAssocID="{E089802A-44CC-4336-AB76-5FA244D3D07D}" presName="root" presStyleCnt="0"/>
      <dgm:spPr/>
    </dgm:pt>
    <dgm:pt modelId="{0A252A29-9361-4812-BD2C-0689847E32A9}" type="pres">
      <dgm:prSet presAssocID="{E089802A-44CC-4336-AB76-5FA244D3D07D}" presName="rootComposite" presStyleCnt="0"/>
      <dgm:spPr/>
    </dgm:pt>
    <dgm:pt modelId="{6F8CFB35-5BA8-4DB6-B8FF-469FD0BC7A22}" type="pres">
      <dgm:prSet presAssocID="{E089802A-44CC-4336-AB76-5FA244D3D07D}" presName="rootText" presStyleLbl="node1" presStyleIdx="1" presStyleCnt="5"/>
      <dgm:spPr/>
    </dgm:pt>
    <dgm:pt modelId="{65831564-1118-4940-BEE4-AD0B3C9272C8}" type="pres">
      <dgm:prSet presAssocID="{E089802A-44CC-4336-AB76-5FA244D3D07D}" presName="rootConnector" presStyleLbl="node1" presStyleIdx="1" presStyleCnt="5"/>
      <dgm:spPr/>
    </dgm:pt>
    <dgm:pt modelId="{A6ED1F1A-6B4E-4B9E-B732-C6267394DF9C}" type="pres">
      <dgm:prSet presAssocID="{E089802A-44CC-4336-AB76-5FA244D3D07D}" presName="childShape" presStyleCnt="0"/>
      <dgm:spPr/>
    </dgm:pt>
    <dgm:pt modelId="{D29A70F9-24E6-42B0-9534-FB3832F87E29}" type="pres">
      <dgm:prSet presAssocID="{0F190A42-CD59-4628-8418-5CC23B0E9797}" presName="Name13" presStyleLbl="parChTrans1D2" presStyleIdx="2" presStyleCnt="10"/>
      <dgm:spPr/>
    </dgm:pt>
    <dgm:pt modelId="{13957BC2-A2EB-46B0-A3A5-679550EEE2F5}" type="pres">
      <dgm:prSet presAssocID="{027180BB-2302-4A11-8F7C-240098B8F26F}" presName="childText" presStyleLbl="bgAcc1" presStyleIdx="2" presStyleCnt="10">
        <dgm:presLayoutVars>
          <dgm:bulletEnabled val="1"/>
        </dgm:presLayoutVars>
      </dgm:prSet>
      <dgm:spPr/>
    </dgm:pt>
    <dgm:pt modelId="{D365CC46-92E3-48CE-9141-03F23E0F2F97}" type="pres">
      <dgm:prSet presAssocID="{B30E813E-B6C8-4F20-A744-95942B955836}" presName="Name13" presStyleLbl="parChTrans1D2" presStyleIdx="3" presStyleCnt="10"/>
      <dgm:spPr/>
    </dgm:pt>
    <dgm:pt modelId="{5FDEA19C-E1FD-4FC4-ABE7-B1502212531D}" type="pres">
      <dgm:prSet presAssocID="{A8BB64BA-A906-4238-9253-45BE47356088}" presName="childText" presStyleLbl="bgAcc1" presStyleIdx="3" presStyleCnt="10">
        <dgm:presLayoutVars>
          <dgm:bulletEnabled val="1"/>
        </dgm:presLayoutVars>
      </dgm:prSet>
      <dgm:spPr/>
    </dgm:pt>
    <dgm:pt modelId="{88BF2F82-467A-4A3F-A909-CD301ECD8084}" type="pres">
      <dgm:prSet presAssocID="{5621E749-408D-47F8-9134-7C727D5EEB4B}" presName="root" presStyleCnt="0"/>
      <dgm:spPr/>
    </dgm:pt>
    <dgm:pt modelId="{FCFF1C5F-AD79-4B11-BCFA-F170D7EF38EE}" type="pres">
      <dgm:prSet presAssocID="{5621E749-408D-47F8-9134-7C727D5EEB4B}" presName="rootComposite" presStyleCnt="0"/>
      <dgm:spPr/>
    </dgm:pt>
    <dgm:pt modelId="{6EADC8B7-72D2-45BD-9574-4BE7F7B618F0}" type="pres">
      <dgm:prSet presAssocID="{5621E749-408D-47F8-9134-7C727D5EEB4B}" presName="rootText" presStyleLbl="node1" presStyleIdx="2" presStyleCnt="5"/>
      <dgm:spPr/>
    </dgm:pt>
    <dgm:pt modelId="{CEBEB4ED-994C-47A1-B153-FAC4C6557564}" type="pres">
      <dgm:prSet presAssocID="{5621E749-408D-47F8-9134-7C727D5EEB4B}" presName="rootConnector" presStyleLbl="node1" presStyleIdx="2" presStyleCnt="5"/>
      <dgm:spPr/>
    </dgm:pt>
    <dgm:pt modelId="{F4FE9017-7B4A-486B-BBF0-E7312527897A}" type="pres">
      <dgm:prSet presAssocID="{5621E749-408D-47F8-9134-7C727D5EEB4B}" presName="childShape" presStyleCnt="0"/>
      <dgm:spPr/>
    </dgm:pt>
    <dgm:pt modelId="{DB760D93-83CB-49AD-AD94-329869F596F8}" type="pres">
      <dgm:prSet presAssocID="{5D8C1AF9-6A0A-49D0-A279-E9B6CC7C5AFF}" presName="Name13" presStyleLbl="parChTrans1D2" presStyleIdx="4" presStyleCnt="10"/>
      <dgm:spPr/>
    </dgm:pt>
    <dgm:pt modelId="{5BAA2B8E-DDCF-44C7-8238-4B82051F44BA}" type="pres">
      <dgm:prSet presAssocID="{88AB3E1A-29AC-47C2-8870-6376316C878B}" presName="childText" presStyleLbl="bgAcc1" presStyleIdx="4" presStyleCnt="10">
        <dgm:presLayoutVars>
          <dgm:bulletEnabled val="1"/>
        </dgm:presLayoutVars>
      </dgm:prSet>
      <dgm:spPr/>
    </dgm:pt>
    <dgm:pt modelId="{7E255810-2CC3-4E28-BD77-0002EDE513DD}" type="pres">
      <dgm:prSet presAssocID="{88E76B5C-EF23-469F-BC5F-A37F54AEDE04}" presName="Name13" presStyleLbl="parChTrans1D2" presStyleIdx="5" presStyleCnt="10"/>
      <dgm:spPr/>
    </dgm:pt>
    <dgm:pt modelId="{119C92A6-8A3D-4369-897F-F91B831F7809}" type="pres">
      <dgm:prSet presAssocID="{7352EA7A-4942-485F-A8F4-EC1D1B1F351E}" presName="childText" presStyleLbl="bgAcc1" presStyleIdx="5" presStyleCnt="10">
        <dgm:presLayoutVars>
          <dgm:bulletEnabled val="1"/>
        </dgm:presLayoutVars>
      </dgm:prSet>
      <dgm:spPr/>
    </dgm:pt>
    <dgm:pt modelId="{32DC938E-6278-4E2A-A17E-6C7EBCAD8A46}" type="pres">
      <dgm:prSet presAssocID="{189ED286-76ED-4D46-8DE6-3EC2417D56D7}" presName="root" presStyleCnt="0"/>
      <dgm:spPr/>
    </dgm:pt>
    <dgm:pt modelId="{E4D503A6-B74F-4958-991D-84D1E0DE0DEF}" type="pres">
      <dgm:prSet presAssocID="{189ED286-76ED-4D46-8DE6-3EC2417D56D7}" presName="rootComposite" presStyleCnt="0"/>
      <dgm:spPr/>
    </dgm:pt>
    <dgm:pt modelId="{482648E8-6FE9-47AE-8B7F-2A2EAC52B66C}" type="pres">
      <dgm:prSet presAssocID="{189ED286-76ED-4D46-8DE6-3EC2417D56D7}" presName="rootText" presStyleLbl="node1" presStyleIdx="3" presStyleCnt="5"/>
      <dgm:spPr/>
    </dgm:pt>
    <dgm:pt modelId="{09A4C776-55FD-402B-AE94-ECA9875E00B8}" type="pres">
      <dgm:prSet presAssocID="{189ED286-76ED-4D46-8DE6-3EC2417D56D7}" presName="rootConnector" presStyleLbl="node1" presStyleIdx="3" presStyleCnt="5"/>
      <dgm:spPr/>
    </dgm:pt>
    <dgm:pt modelId="{AC2A8011-A42B-49D9-B1D3-4BDF4C7EA4C0}" type="pres">
      <dgm:prSet presAssocID="{189ED286-76ED-4D46-8DE6-3EC2417D56D7}" presName="childShape" presStyleCnt="0"/>
      <dgm:spPr/>
    </dgm:pt>
    <dgm:pt modelId="{B0EF23EB-8E0E-4956-BE1C-FA2E8D232FB2}" type="pres">
      <dgm:prSet presAssocID="{8506E11E-FB31-4888-87B6-8B2C85CBE37E}" presName="Name13" presStyleLbl="parChTrans1D2" presStyleIdx="6" presStyleCnt="10"/>
      <dgm:spPr/>
    </dgm:pt>
    <dgm:pt modelId="{6D0AC064-4D9B-48A8-BCA9-D07B0FB92FC3}" type="pres">
      <dgm:prSet presAssocID="{8AFD632F-933D-4BD7-9E5A-1D8FAF7A1DD4}" presName="childText" presStyleLbl="bgAcc1" presStyleIdx="6" presStyleCnt="10">
        <dgm:presLayoutVars>
          <dgm:bulletEnabled val="1"/>
        </dgm:presLayoutVars>
      </dgm:prSet>
      <dgm:spPr/>
    </dgm:pt>
    <dgm:pt modelId="{25FCFE57-99D1-4908-91A3-67EC35C33698}" type="pres">
      <dgm:prSet presAssocID="{4559125F-6711-4CA5-9362-9C75E4E75F77}" presName="Name13" presStyleLbl="parChTrans1D2" presStyleIdx="7" presStyleCnt="10"/>
      <dgm:spPr/>
    </dgm:pt>
    <dgm:pt modelId="{2EC7DE8F-17FE-446C-ACA2-82BFB1F064C3}" type="pres">
      <dgm:prSet presAssocID="{7FD62025-1A0D-4FC7-9D35-F90DB5927FF8}" presName="childText" presStyleLbl="bgAcc1" presStyleIdx="7" presStyleCnt="10">
        <dgm:presLayoutVars>
          <dgm:bulletEnabled val="1"/>
        </dgm:presLayoutVars>
      </dgm:prSet>
      <dgm:spPr/>
    </dgm:pt>
    <dgm:pt modelId="{8A1E77C1-C854-4EA6-B9D5-CF40F662ADA2}" type="pres">
      <dgm:prSet presAssocID="{171595F3-7AFB-4372-BDEA-472BA57ED6BF}" presName="root" presStyleCnt="0"/>
      <dgm:spPr/>
    </dgm:pt>
    <dgm:pt modelId="{3325FA2E-58A6-4424-8D04-87B4DB2672D5}" type="pres">
      <dgm:prSet presAssocID="{171595F3-7AFB-4372-BDEA-472BA57ED6BF}" presName="rootComposite" presStyleCnt="0"/>
      <dgm:spPr/>
    </dgm:pt>
    <dgm:pt modelId="{CD675C8D-3582-4ECC-82E6-3BA8C3285588}" type="pres">
      <dgm:prSet presAssocID="{171595F3-7AFB-4372-BDEA-472BA57ED6BF}" presName="rootText" presStyleLbl="node1" presStyleIdx="4" presStyleCnt="5"/>
      <dgm:spPr/>
    </dgm:pt>
    <dgm:pt modelId="{3E326828-57BB-4D4D-9E99-39AC22FC5E89}" type="pres">
      <dgm:prSet presAssocID="{171595F3-7AFB-4372-BDEA-472BA57ED6BF}" presName="rootConnector" presStyleLbl="node1" presStyleIdx="4" presStyleCnt="5"/>
      <dgm:spPr/>
    </dgm:pt>
    <dgm:pt modelId="{7748FFAA-A75A-4E61-A2CD-DB73A2459F32}" type="pres">
      <dgm:prSet presAssocID="{171595F3-7AFB-4372-BDEA-472BA57ED6BF}" presName="childShape" presStyleCnt="0"/>
      <dgm:spPr/>
    </dgm:pt>
    <dgm:pt modelId="{2BCB53BD-A6BD-4FCF-BBF9-B57C46297CD3}" type="pres">
      <dgm:prSet presAssocID="{59202192-272A-4768-B18F-FEBD74BD7008}" presName="Name13" presStyleLbl="parChTrans1D2" presStyleIdx="8" presStyleCnt="10"/>
      <dgm:spPr/>
    </dgm:pt>
    <dgm:pt modelId="{B5F67750-8A7A-4DF7-8380-3A247725885A}" type="pres">
      <dgm:prSet presAssocID="{60F2D10B-79CB-4A5D-890E-7D4557EA8727}" presName="childText" presStyleLbl="bgAcc1" presStyleIdx="8" presStyleCnt="10">
        <dgm:presLayoutVars>
          <dgm:bulletEnabled val="1"/>
        </dgm:presLayoutVars>
      </dgm:prSet>
      <dgm:spPr/>
    </dgm:pt>
    <dgm:pt modelId="{38649755-62C3-48BF-9E7F-9658F2B57CB0}" type="pres">
      <dgm:prSet presAssocID="{1D1727DF-CC20-4652-94AE-30CADD5FCD2A}" presName="Name13" presStyleLbl="parChTrans1D2" presStyleIdx="9" presStyleCnt="10"/>
      <dgm:spPr/>
    </dgm:pt>
    <dgm:pt modelId="{27C5B5C0-6C29-44B9-A30A-34B58BC33E45}" type="pres">
      <dgm:prSet presAssocID="{74963409-239C-4662-8855-78D00190D2A1}" presName="childText" presStyleLbl="bgAcc1" presStyleIdx="9" presStyleCnt="10">
        <dgm:presLayoutVars>
          <dgm:bulletEnabled val="1"/>
        </dgm:presLayoutVars>
      </dgm:prSet>
      <dgm:spPr/>
    </dgm:pt>
  </dgm:ptLst>
  <dgm:cxnLst>
    <dgm:cxn modelId="{B7EEA801-B081-45BA-8027-2712D3F10135}" type="presOf" srcId="{8506E11E-FB31-4888-87B6-8B2C85CBE37E}" destId="{B0EF23EB-8E0E-4956-BE1C-FA2E8D232FB2}" srcOrd="0" destOrd="0" presId="urn:microsoft.com/office/officeart/2005/8/layout/hierarchy3"/>
    <dgm:cxn modelId="{3451E601-0E99-47B0-AAD0-CF491C648C80}" type="presOf" srcId="{8AFD632F-933D-4BD7-9E5A-1D8FAF7A1DD4}" destId="{6D0AC064-4D9B-48A8-BCA9-D07B0FB92FC3}" srcOrd="0" destOrd="0" presId="urn:microsoft.com/office/officeart/2005/8/layout/hierarchy3"/>
    <dgm:cxn modelId="{3CF8EB09-64AA-48BA-B3A1-2B25063C8B39}" type="presOf" srcId="{E089802A-44CC-4336-AB76-5FA244D3D07D}" destId="{6F8CFB35-5BA8-4DB6-B8FF-469FD0BC7A22}" srcOrd="0" destOrd="0" presId="urn:microsoft.com/office/officeart/2005/8/layout/hierarchy3"/>
    <dgm:cxn modelId="{B930170B-EB30-400F-935A-BBEC95C0EAB1}" type="presOf" srcId="{189ED286-76ED-4D46-8DE6-3EC2417D56D7}" destId="{09A4C776-55FD-402B-AE94-ECA9875E00B8}" srcOrd="1" destOrd="0" presId="urn:microsoft.com/office/officeart/2005/8/layout/hierarchy3"/>
    <dgm:cxn modelId="{D05C6C1A-66C9-4622-A4C4-29B1BE624B4A}" type="presOf" srcId="{AC821FAE-2E4E-4206-9784-66CD12A338DA}" destId="{9BD9101D-7462-4C7D-9C18-922DD78EA1F4}" srcOrd="1" destOrd="0" presId="urn:microsoft.com/office/officeart/2005/8/layout/hierarchy3"/>
    <dgm:cxn modelId="{7CAFEF1F-D845-419D-BB4D-D8B3F895691F}" type="presOf" srcId="{88E76B5C-EF23-469F-BC5F-A37F54AEDE04}" destId="{7E255810-2CC3-4E28-BD77-0002EDE513DD}" srcOrd="0" destOrd="0" presId="urn:microsoft.com/office/officeart/2005/8/layout/hierarchy3"/>
    <dgm:cxn modelId="{8E08D924-2B80-4BF6-A949-478120AF21EA}" type="presOf" srcId="{59202192-272A-4768-B18F-FEBD74BD7008}" destId="{2BCB53BD-A6BD-4FCF-BBF9-B57C46297CD3}" srcOrd="0" destOrd="0" presId="urn:microsoft.com/office/officeart/2005/8/layout/hierarchy3"/>
    <dgm:cxn modelId="{F282132E-BD4C-4CB3-B409-A262896EDF9B}" type="presOf" srcId="{171595F3-7AFB-4372-BDEA-472BA57ED6BF}" destId="{CD675C8D-3582-4ECC-82E6-3BA8C3285588}" srcOrd="0" destOrd="0" presId="urn:microsoft.com/office/officeart/2005/8/layout/hierarchy3"/>
    <dgm:cxn modelId="{E4E51F2E-5FE8-48DA-BF3D-BD3639AB693E}" srcId="{189ED286-76ED-4D46-8DE6-3EC2417D56D7}" destId="{7FD62025-1A0D-4FC7-9D35-F90DB5927FF8}" srcOrd="1" destOrd="0" parTransId="{4559125F-6711-4CA5-9362-9C75E4E75F77}" sibTransId="{B314389E-BCA6-44FE-A766-8D5EFACF67E9}"/>
    <dgm:cxn modelId="{6FF8C92E-231D-4D28-B5C3-28ED258043FE}" type="presOf" srcId="{5621E749-408D-47F8-9134-7C727D5EEB4B}" destId="{CEBEB4ED-994C-47A1-B153-FAC4C6557564}" srcOrd="1" destOrd="0" presId="urn:microsoft.com/office/officeart/2005/8/layout/hierarchy3"/>
    <dgm:cxn modelId="{BC196631-D175-4EFE-A623-814573E3EEBF}" type="presOf" srcId="{AC821FAE-2E4E-4206-9784-66CD12A338DA}" destId="{137B8A39-B195-473C-BFF9-B4D1B8FD0E22}" srcOrd="0" destOrd="0" presId="urn:microsoft.com/office/officeart/2005/8/layout/hierarchy3"/>
    <dgm:cxn modelId="{3125E634-CCDB-4439-A404-CB6376377441}" type="presOf" srcId="{88AB3E1A-29AC-47C2-8870-6376316C878B}" destId="{5BAA2B8E-DDCF-44C7-8238-4B82051F44BA}" srcOrd="0" destOrd="0" presId="urn:microsoft.com/office/officeart/2005/8/layout/hierarchy3"/>
    <dgm:cxn modelId="{8983FB3D-8C2F-4E62-A01F-D15405EAEE4C}" srcId="{E089802A-44CC-4336-AB76-5FA244D3D07D}" destId="{A8BB64BA-A906-4238-9253-45BE47356088}" srcOrd="1" destOrd="0" parTransId="{B30E813E-B6C8-4F20-A744-95942B955836}" sibTransId="{B72F059B-477A-4D34-B4FA-E6AC639B2816}"/>
    <dgm:cxn modelId="{A5D55B5D-2209-487C-A1A8-E14036A28313}" type="presOf" srcId="{171595F3-7AFB-4372-BDEA-472BA57ED6BF}" destId="{3E326828-57BB-4D4D-9E99-39AC22FC5E89}" srcOrd="1" destOrd="0" presId="urn:microsoft.com/office/officeart/2005/8/layout/hierarchy3"/>
    <dgm:cxn modelId="{9C7F8641-404D-4CA7-B53E-2BB0ED5313C1}" type="presOf" srcId="{7FD62025-1A0D-4FC7-9D35-F90DB5927FF8}" destId="{2EC7DE8F-17FE-446C-ACA2-82BFB1F064C3}" srcOrd="0" destOrd="0" presId="urn:microsoft.com/office/officeart/2005/8/layout/hierarchy3"/>
    <dgm:cxn modelId="{D0A9AA62-B7B6-4B04-8E39-84F4FA5003D8}" type="presOf" srcId="{7352EA7A-4942-485F-A8F4-EC1D1B1F351E}" destId="{119C92A6-8A3D-4369-897F-F91B831F7809}" srcOrd="0" destOrd="0" presId="urn:microsoft.com/office/officeart/2005/8/layout/hierarchy3"/>
    <dgm:cxn modelId="{FFCCCE63-D806-4841-9408-DCC1799B57B1}" srcId="{EACA1692-4FEE-4620-A5D6-2A6D5244F418}" destId="{171595F3-7AFB-4372-BDEA-472BA57ED6BF}" srcOrd="4" destOrd="0" parTransId="{164A1C30-EC6C-48EC-B047-5CAE55B51DEB}" sibTransId="{C1D83D1E-77FD-440E-96AC-0108C5400AD4}"/>
    <dgm:cxn modelId="{32A78769-D57A-4C18-A32F-4BCBAF70FFA0}" type="presOf" srcId="{E089802A-44CC-4336-AB76-5FA244D3D07D}" destId="{65831564-1118-4940-BEE4-AD0B3C9272C8}" srcOrd="1" destOrd="0" presId="urn:microsoft.com/office/officeart/2005/8/layout/hierarchy3"/>
    <dgm:cxn modelId="{12BFFE49-3A38-4DE9-B87C-3584F33DB607}" type="presOf" srcId="{0F190A42-CD59-4628-8418-5CC23B0E9797}" destId="{D29A70F9-24E6-42B0-9534-FB3832F87E29}" srcOrd="0" destOrd="0" presId="urn:microsoft.com/office/officeart/2005/8/layout/hierarchy3"/>
    <dgm:cxn modelId="{97043D4A-9690-45DA-90B6-43C6BC84C36D}" type="presOf" srcId="{1D1727DF-CC20-4652-94AE-30CADD5FCD2A}" destId="{38649755-62C3-48BF-9E7F-9658F2B57CB0}" srcOrd="0" destOrd="0" presId="urn:microsoft.com/office/officeart/2005/8/layout/hierarchy3"/>
    <dgm:cxn modelId="{98753F72-EB9F-4110-AEC7-67770500037E}" srcId="{171595F3-7AFB-4372-BDEA-472BA57ED6BF}" destId="{74963409-239C-4662-8855-78D00190D2A1}" srcOrd="1" destOrd="0" parTransId="{1D1727DF-CC20-4652-94AE-30CADD5FCD2A}" sibTransId="{59556392-0638-49F6-B8DC-1B4D92B95246}"/>
    <dgm:cxn modelId="{8FB43B54-610F-42CD-8923-BA00AAAB8CDB}" type="presOf" srcId="{EACA1692-4FEE-4620-A5D6-2A6D5244F418}" destId="{47C3444E-FFB5-4F38-A275-E243FF49EA57}" srcOrd="0" destOrd="0" presId="urn:microsoft.com/office/officeart/2005/8/layout/hierarchy3"/>
    <dgm:cxn modelId="{F91EA456-920D-4E3C-AB82-04D6C3A56032}" type="presOf" srcId="{027180BB-2302-4A11-8F7C-240098B8F26F}" destId="{13957BC2-A2EB-46B0-A3A5-679550EEE2F5}" srcOrd="0" destOrd="0" presId="urn:microsoft.com/office/officeart/2005/8/layout/hierarchy3"/>
    <dgm:cxn modelId="{E3D94D7D-A80D-45B8-97C0-F147E8FF7C2A}" srcId="{171595F3-7AFB-4372-BDEA-472BA57ED6BF}" destId="{60F2D10B-79CB-4A5D-890E-7D4557EA8727}" srcOrd="0" destOrd="0" parTransId="{59202192-272A-4768-B18F-FEBD74BD7008}" sibTransId="{B02CAFB4-462D-4114-9742-EDE6F38971C9}"/>
    <dgm:cxn modelId="{4AA72780-38EE-49E2-ABCD-83AC7508D715}" srcId="{EACA1692-4FEE-4620-A5D6-2A6D5244F418}" destId="{5621E749-408D-47F8-9134-7C727D5EEB4B}" srcOrd="2" destOrd="0" parTransId="{09D65F80-C6FF-47FA-84C4-BC780EC748CB}" sibTransId="{D292E7B5-E4BD-4B1D-9EF8-C878605CBE7C}"/>
    <dgm:cxn modelId="{DDA67A80-3D63-4D96-AE1E-D877BDE0A997}" srcId="{E089802A-44CC-4336-AB76-5FA244D3D07D}" destId="{027180BB-2302-4A11-8F7C-240098B8F26F}" srcOrd="0" destOrd="0" parTransId="{0F190A42-CD59-4628-8418-5CC23B0E9797}" sibTransId="{C000DFDD-97B2-4533-AF78-BB62FDA5F643}"/>
    <dgm:cxn modelId="{85B99D85-3F8B-4B57-A4F6-9D5137B2790E}" type="presOf" srcId="{A8BB64BA-A906-4238-9253-45BE47356088}" destId="{5FDEA19C-E1FD-4FC4-ABE7-B1502212531D}" srcOrd="0" destOrd="0" presId="urn:microsoft.com/office/officeart/2005/8/layout/hierarchy3"/>
    <dgm:cxn modelId="{A8FE5088-2ADF-48B6-9EEF-D89196027D1D}" srcId="{EACA1692-4FEE-4620-A5D6-2A6D5244F418}" destId="{AC821FAE-2E4E-4206-9784-66CD12A338DA}" srcOrd="0" destOrd="0" parTransId="{EF54896F-3864-4EFA-BB03-ADD14CB8D051}" sibTransId="{9BA4469F-3990-4D29-ABC9-A0AA24ECA935}"/>
    <dgm:cxn modelId="{6E142B9F-852F-43EA-A169-3BA09BE4A086}" srcId="{AC821FAE-2E4E-4206-9784-66CD12A338DA}" destId="{17204F02-A655-4466-ACDC-A4D6424D8834}" srcOrd="1" destOrd="0" parTransId="{B1417A36-A2C5-4A49-9C3B-4AB5C90C080C}" sibTransId="{8111EB0E-3FC2-4B45-B0AE-CE39E1D607A5}"/>
    <dgm:cxn modelId="{AE3B50AC-3B34-4746-8538-424ECC491DB3}" srcId="{EACA1692-4FEE-4620-A5D6-2A6D5244F418}" destId="{E089802A-44CC-4336-AB76-5FA244D3D07D}" srcOrd="1" destOrd="0" parTransId="{7793F948-837E-4B92-B804-7A230EBC3142}" sibTransId="{B9E00341-AEE7-4ACB-BDDD-1AE337C129C2}"/>
    <dgm:cxn modelId="{CDFE80AC-99EF-484C-B398-E9F6632B0971}" srcId="{5621E749-408D-47F8-9134-7C727D5EEB4B}" destId="{7352EA7A-4942-485F-A8F4-EC1D1B1F351E}" srcOrd="1" destOrd="0" parTransId="{88E76B5C-EF23-469F-BC5F-A37F54AEDE04}" sibTransId="{84D297F7-3C6A-4D19-BBEB-8678C1302FB2}"/>
    <dgm:cxn modelId="{5E3942AE-7749-4574-B230-43BE0D8E0051}" type="presOf" srcId="{17204F02-A655-4466-ACDC-A4D6424D8834}" destId="{AAD7BC88-D5FC-47EE-A2D2-4583FBCD4EE3}" srcOrd="0" destOrd="0" presId="urn:microsoft.com/office/officeart/2005/8/layout/hierarchy3"/>
    <dgm:cxn modelId="{181B7BB2-74E4-4CF5-AD4C-54947EA0E546}" type="presOf" srcId="{5621E749-408D-47F8-9134-7C727D5EEB4B}" destId="{6EADC8B7-72D2-45BD-9574-4BE7F7B618F0}" srcOrd="0" destOrd="0" presId="urn:microsoft.com/office/officeart/2005/8/layout/hierarchy3"/>
    <dgm:cxn modelId="{42426CB3-D71A-45B9-9D85-D67865CFEB1A}" type="presOf" srcId="{4559125F-6711-4CA5-9362-9C75E4E75F77}" destId="{25FCFE57-99D1-4908-91A3-67EC35C33698}" srcOrd="0" destOrd="0" presId="urn:microsoft.com/office/officeart/2005/8/layout/hierarchy3"/>
    <dgm:cxn modelId="{70FB34B7-1BFD-4D94-940B-8763E8FC839E}" type="presOf" srcId="{74963409-239C-4662-8855-78D00190D2A1}" destId="{27C5B5C0-6C29-44B9-A30A-34B58BC33E45}" srcOrd="0" destOrd="0" presId="urn:microsoft.com/office/officeart/2005/8/layout/hierarchy3"/>
    <dgm:cxn modelId="{3D243ABF-C17D-4CB4-A4AC-509CC57DF161}" type="presOf" srcId="{B1417A36-A2C5-4A49-9C3B-4AB5C90C080C}" destId="{D2D56AC3-8070-44AD-BD8C-E44FEA7F2536}" srcOrd="0" destOrd="0" presId="urn:microsoft.com/office/officeart/2005/8/layout/hierarchy3"/>
    <dgm:cxn modelId="{155E7DCE-3C96-45C8-837D-688916AFB6FA}" srcId="{5621E749-408D-47F8-9134-7C727D5EEB4B}" destId="{88AB3E1A-29AC-47C2-8870-6376316C878B}" srcOrd="0" destOrd="0" parTransId="{5D8C1AF9-6A0A-49D0-A279-E9B6CC7C5AFF}" sibTransId="{399CC83C-8A94-4C6A-8CD3-619704E3279D}"/>
    <dgm:cxn modelId="{341D2CDA-C3D3-4B72-9159-8000FACB436B}" type="presOf" srcId="{189ED286-76ED-4D46-8DE6-3EC2417D56D7}" destId="{482648E8-6FE9-47AE-8B7F-2A2EAC52B66C}" srcOrd="0" destOrd="0" presId="urn:microsoft.com/office/officeart/2005/8/layout/hierarchy3"/>
    <dgm:cxn modelId="{E942A3E0-0C4B-4BF7-B6FA-DD9784AAAD16}" srcId="{EACA1692-4FEE-4620-A5D6-2A6D5244F418}" destId="{189ED286-76ED-4D46-8DE6-3EC2417D56D7}" srcOrd="3" destOrd="0" parTransId="{4C6B9877-855C-4582-9087-291845E6FE66}" sibTransId="{8327B642-F4F6-4232-968B-E75A1070BF09}"/>
    <dgm:cxn modelId="{A54A1BE7-BCF4-4A16-B676-12804F653921}" type="presOf" srcId="{D21EF0C1-D5FE-4679-B58B-533E343A729F}" destId="{E5DDF29C-491C-4862-9C42-8E09FFB6EAC4}" srcOrd="0" destOrd="0" presId="urn:microsoft.com/office/officeart/2005/8/layout/hierarchy3"/>
    <dgm:cxn modelId="{71F650E7-8E7E-4145-8DC6-C9CFF2508309}" srcId="{AC821FAE-2E4E-4206-9784-66CD12A338DA}" destId="{F49F8C9D-1BE7-43C8-B5C0-690D2EAC504C}" srcOrd="0" destOrd="0" parTransId="{D21EF0C1-D5FE-4679-B58B-533E343A729F}" sibTransId="{67370496-1090-48E7-8C1F-5806E4CCAB01}"/>
    <dgm:cxn modelId="{15F52BE8-6B4D-46F8-A20E-14F5D3473B2E}" type="presOf" srcId="{5D8C1AF9-6A0A-49D0-A279-E9B6CC7C5AFF}" destId="{DB760D93-83CB-49AD-AD94-329869F596F8}" srcOrd="0" destOrd="0" presId="urn:microsoft.com/office/officeart/2005/8/layout/hierarchy3"/>
    <dgm:cxn modelId="{C14DE2EA-F9F6-455E-A9D8-98349C1B348A}" type="presOf" srcId="{F49F8C9D-1BE7-43C8-B5C0-690D2EAC504C}" destId="{E65F33BE-5DBF-4571-9B24-F285D5C685C5}" srcOrd="0" destOrd="0" presId="urn:microsoft.com/office/officeart/2005/8/layout/hierarchy3"/>
    <dgm:cxn modelId="{09BFD4EB-7268-4678-BD17-92E5FC943A03}" type="presOf" srcId="{B30E813E-B6C8-4F20-A744-95942B955836}" destId="{D365CC46-92E3-48CE-9141-03F23E0F2F97}" srcOrd="0" destOrd="0" presId="urn:microsoft.com/office/officeart/2005/8/layout/hierarchy3"/>
    <dgm:cxn modelId="{9E9578F5-7DA7-4AE4-B802-DD00E89C108A}" srcId="{189ED286-76ED-4D46-8DE6-3EC2417D56D7}" destId="{8AFD632F-933D-4BD7-9E5A-1D8FAF7A1DD4}" srcOrd="0" destOrd="0" parTransId="{8506E11E-FB31-4888-87B6-8B2C85CBE37E}" sibTransId="{43575AE8-6A07-4E0A-81B6-AD18448DCED6}"/>
    <dgm:cxn modelId="{EE0E08F6-0C81-4B95-93B4-8FD1E0DEAA58}" type="presOf" srcId="{60F2D10B-79CB-4A5D-890E-7D4557EA8727}" destId="{B5F67750-8A7A-4DF7-8380-3A247725885A}" srcOrd="0" destOrd="0" presId="urn:microsoft.com/office/officeart/2005/8/layout/hierarchy3"/>
    <dgm:cxn modelId="{40A086C9-A323-4541-B16B-BAA298C78DFF}" type="presParOf" srcId="{47C3444E-FFB5-4F38-A275-E243FF49EA57}" destId="{F4264D2B-3B5B-4081-B540-C462618BE926}" srcOrd="0" destOrd="0" presId="urn:microsoft.com/office/officeart/2005/8/layout/hierarchy3"/>
    <dgm:cxn modelId="{BECF8004-AAE9-4B97-88BC-9E0AB54CA279}" type="presParOf" srcId="{F4264D2B-3B5B-4081-B540-C462618BE926}" destId="{D17BED60-F276-459E-AED0-D4933703BB2E}" srcOrd="0" destOrd="0" presId="urn:microsoft.com/office/officeart/2005/8/layout/hierarchy3"/>
    <dgm:cxn modelId="{E1E1745A-4238-4416-872C-CFE08BD3CA44}" type="presParOf" srcId="{D17BED60-F276-459E-AED0-D4933703BB2E}" destId="{137B8A39-B195-473C-BFF9-B4D1B8FD0E22}" srcOrd="0" destOrd="0" presId="urn:microsoft.com/office/officeart/2005/8/layout/hierarchy3"/>
    <dgm:cxn modelId="{703C959D-DC5C-4B49-8384-4CD469D13F41}" type="presParOf" srcId="{D17BED60-F276-459E-AED0-D4933703BB2E}" destId="{9BD9101D-7462-4C7D-9C18-922DD78EA1F4}" srcOrd="1" destOrd="0" presId="urn:microsoft.com/office/officeart/2005/8/layout/hierarchy3"/>
    <dgm:cxn modelId="{C9469203-D61F-4943-8F6E-235303A409FA}" type="presParOf" srcId="{F4264D2B-3B5B-4081-B540-C462618BE926}" destId="{FF333258-CC90-4E64-9830-6235582E2496}" srcOrd="1" destOrd="0" presId="urn:microsoft.com/office/officeart/2005/8/layout/hierarchy3"/>
    <dgm:cxn modelId="{B312B979-1B8A-4187-A7AD-7FBAEA69239F}" type="presParOf" srcId="{FF333258-CC90-4E64-9830-6235582E2496}" destId="{E5DDF29C-491C-4862-9C42-8E09FFB6EAC4}" srcOrd="0" destOrd="0" presId="urn:microsoft.com/office/officeart/2005/8/layout/hierarchy3"/>
    <dgm:cxn modelId="{B7F27197-FA7C-490F-B721-607F2B9AD59E}" type="presParOf" srcId="{FF333258-CC90-4E64-9830-6235582E2496}" destId="{E65F33BE-5DBF-4571-9B24-F285D5C685C5}" srcOrd="1" destOrd="0" presId="urn:microsoft.com/office/officeart/2005/8/layout/hierarchy3"/>
    <dgm:cxn modelId="{FB94D553-C7E7-4D46-8C28-4F85AAA1D8D6}" type="presParOf" srcId="{FF333258-CC90-4E64-9830-6235582E2496}" destId="{D2D56AC3-8070-44AD-BD8C-E44FEA7F2536}" srcOrd="2" destOrd="0" presId="urn:microsoft.com/office/officeart/2005/8/layout/hierarchy3"/>
    <dgm:cxn modelId="{AB4F91A7-6BE8-4FE8-8364-FDA4F4CCD8A5}" type="presParOf" srcId="{FF333258-CC90-4E64-9830-6235582E2496}" destId="{AAD7BC88-D5FC-47EE-A2D2-4583FBCD4EE3}" srcOrd="3" destOrd="0" presId="urn:microsoft.com/office/officeart/2005/8/layout/hierarchy3"/>
    <dgm:cxn modelId="{AA3F903F-AAD3-41C0-9817-F64F41349B23}" type="presParOf" srcId="{47C3444E-FFB5-4F38-A275-E243FF49EA57}" destId="{EC8D838B-9F3B-4EE1-BEB3-66359E1CFF1D}" srcOrd="1" destOrd="0" presId="urn:microsoft.com/office/officeart/2005/8/layout/hierarchy3"/>
    <dgm:cxn modelId="{49B7E8DB-4836-47C2-8BEF-701A482693D5}" type="presParOf" srcId="{EC8D838B-9F3B-4EE1-BEB3-66359E1CFF1D}" destId="{0A252A29-9361-4812-BD2C-0689847E32A9}" srcOrd="0" destOrd="0" presId="urn:microsoft.com/office/officeart/2005/8/layout/hierarchy3"/>
    <dgm:cxn modelId="{67A3A4ED-C019-4A65-BBD9-87FAA1511CC8}" type="presParOf" srcId="{0A252A29-9361-4812-BD2C-0689847E32A9}" destId="{6F8CFB35-5BA8-4DB6-B8FF-469FD0BC7A22}" srcOrd="0" destOrd="0" presId="urn:microsoft.com/office/officeart/2005/8/layout/hierarchy3"/>
    <dgm:cxn modelId="{AB985959-6FA7-42B1-BBE8-36978123CBC4}" type="presParOf" srcId="{0A252A29-9361-4812-BD2C-0689847E32A9}" destId="{65831564-1118-4940-BEE4-AD0B3C9272C8}" srcOrd="1" destOrd="0" presId="urn:microsoft.com/office/officeart/2005/8/layout/hierarchy3"/>
    <dgm:cxn modelId="{7D9DFCDB-DE8D-4883-B64E-962521104958}" type="presParOf" srcId="{EC8D838B-9F3B-4EE1-BEB3-66359E1CFF1D}" destId="{A6ED1F1A-6B4E-4B9E-B732-C6267394DF9C}" srcOrd="1" destOrd="0" presId="urn:microsoft.com/office/officeart/2005/8/layout/hierarchy3"/>
    <dgm:cxn modelId="{CF8D8C10-6093-4867-9874-0C0E99E734E6}" type="presParOf" srcId="{A6ED1F1A-6B4E-4B9E-B732-C6267394DF9C}" destId="{D29A70F9-24E6-42B0-9534-FB3832F87E29}" srcOrd="0" destOrd="0" presId="urn:microsoft.com/office/officeart/2005/8/layout/hierarchy3"/>
    <dgm:cxn modelId="{9199327F-2270-4EAF-8491-97297A3EB0BB}" type="presParOf" srcId="{A6ED1F1A-6B4E-4B9E-B732-C6267394DF9C}" destId="{13957BC2-A2EB-46B0-A3A5-679550EEE2F5}" srcOrd="1" destOrd="0" presId="urn:microsoft.com/office/officeart/2005/8/layout/hierarchy3"/>
    <dgm:cxn modelId="{7C34C9E6-D652-4AE7-BE5D-6C130DEB95A6}" type="presParOf" srcId="{A6ED1F1A-6B4E-4B9E-B732-C6267394DF9C}" destId="{D365CC46-92E3-48CE-9141-03F23E0F2F97}" srcOrd="2" destOrd="0" presId="urn:microsoft.com/office/officeart/2005/8/layout/hierarchy3"/>
    <dgm:cxn modelId="{4A27BD90-7903-4D50-B9EA-4FFD6C4468E3}" type="presParOf" srcId="{A6ED1F1A-6B4E-4B9E-B732-C6267394DF9C}" destId="{5FDEA19C-E1FD-4FC4-ABE7-B1502212531D}" srcOrd="3" destOrd="0" presId="urn:microsoft.com/office/officeart/2005/8/layout/hierarchy3"/>
    <dgm:cxn modelId="{D6EF0B9D-68D4-4445-BD8C-3D9F24288787}" type="presParOf" srcId="{47C3444E-FFB5-4F38-A275-E243FF49EA57}" destId="{88BF2F82-467A-4A3F-A909-CD301ECD8084}" srcOrd="2" destOrd="0" presId="urn:microsoft.com/office/officeart/2005/8/layout/hierarchy3"/>
    <dgm:cxn modelId="{2AAA88C3-5AA0-43EF-B2FE-F4C1DFF7E13A}" type="presParOf" srcId="{88BF2F82-467A-4A3F-A909-CD301ECD8084}" destId="{FCFF1C5F-AD79-4B11-BCFA-F170D7EF38EE}" srcOrd="0" destOrd="0" presId="urn:microsoft.com/office/officeart/2005/8/layout/hierarchy3"/>
    <dgm:cxn modelId="{F6A45E12-421A-479B-9F73-FA22C18CF580}" type="presParOf" srcId="{FCFF1C5F-AD79-4B11-BCFA-F170D7EF38EE}" destId="{6EADC8B7-72D2-45BD-9574-4BE7F7B618F0}" srcOrd="0" destOrd="0" presId="urn:microsoft.com/office/officeart/2005/8/layout/hierarchy3"/>
    <dgm:cxn modelId="{CCDB4F1D-D646-47B9-88AE-63E430466F63}" type="presParOf" srcId="{FCFF1C5F-AD79-4B11-BCFA-F170D7EF38EE}" destId="{CEBEB4ED-994C-47A1-B153-FAC4C6557564}" srcOrd="1" destOrd="0" presId="urn:microsoft.com/office/officeart/2005/8/layout/hierarchy3"/>
    <dgm:cxn modelId="{1741C577-6BE7-4003-A819-253ECB622A6A}" type="presParOf" srcId="{88BF2F82-467A-4A3F-A909-CD301ECD8084}" destId="{F4FE9017-7B4A-486B-BBF0-E7312527897A}" srcOrd="1" destOrd="0" presId="urn:microsoft.com/office/officeart/2005/8/layout/hierarchy3"/>
    <dgm:cxn modelId="{BB74B956-3DA3-4158-A86A-3168238B79BD}" type="presParOf" srcId="{F4FE9017-7B4A-486B-BBF0-E7312527897A}" destId="{DB760D93-83CB-49AD-AD94-329869F596F8}" srcOrd="0" destOrd="0" presId="urn:microsoft.com/office/officeart/2005/8/layout/hierarchy3"/>
    <dgm:cxn modelId="{31E1150E-1282-49B3-85D0-6A7B87EB6872}" type="presParOf" srcId="{F4FE9017-7B4A-486B-BBF0-E7312527897A}" destId="{5BAA2B8E-DDCF-44C7-8238-4B82051F44BA}" srcOrd="1" destOrd="0" presId="urn:microsoft.com/office/officeart/2005/8/layout/hierarchy3"/>
    <dgm:cxn modelId="{1812D894-ED0C-4BCC-8ED7-A6D4F61E90B9}" type="presParOf" srcId="{F4FE9017-7B4A-486B-BBF0-E7312527897A}" destId="{7E255810-2CC3-4E28-BD77-0002EDE513DD}" srcOrd="2" destOrd="0" presId="urn:microsoft.com/office/officeart/2005/8/layout/hierarchy3"/>
    <dgm:cxn modelId="{CDD3CB03-FE83-4116-A0F1-54928D8A0F49}" type="presParOf" srcId="{F4FE9017-7B4A-486B-BBF0-E7312527897A}" destId="{119C92A6-8A3D-4369-897F-F91B831F7809}" srcOrd="3" destOrd="0" presId="urn:microsoft.com/office/officeart/2005/8/layout/hierarchy3"/>
    <dgm:cxn modelId="{34A88542-61DE-42DC-832C-D13B5AF7A385}" type="presParOf" srcId="{47C3444E-FFB5-4F38-A275-E243FF49EA57}" destId="{32DC938E-6278-4E2A-A17E-6C7EBCAD8A46}" srcOrd="3" destOrd="0" presId="urn:microsoft.com/office/officeart/2005/8/layout/hierarchy3"/>
    <dgm:cxn modelId="{CC7963B7-5205-44F4-9A4B-59B312DD841A}" type="presParOf" srcId="{32DC938E-6278-4E2A-A17E-6C7EBCAD8A46}" destId="{E4D503A6-B74F-4958-991D-84D1E0DE0DEF}" srcOrd="0" destOrd="0" presId="urn:microsoft.com/office/officeart/2005/8/layout/hierarchy3"/>
    <dgm:cxn modelId="{D933FD30-70C3-44D9-BFAE-E12FCB505B52}" type="presParOf" srcId="{E4D503A6-B74F-4958-991D-84D1E0DE0DEF}" destId="{482648E8-6FE9-47AE-8B7F-2A2EAC52B66C}" srcOrd="0" destOrd="0" presId="urn:microsoft.com/office/officeart/2005/8/layout/hierarchy3"/>
    <dgm:cxn modelId="{B0C1240B-5352-4E90-8EA5-C5A097D80E7C}" type="presParOf" srcId="{E4D503A6-B74F-4958-991D-84D1E0DE0DEF}" destId="{09A4C776-55FD-402B-AE94-ECA9875E00B8}" srcOrd="1" destOrd="0" presId="urn:microsoft.com/office/officeart/2005/8/layout/hierarchy3"/>
    <dgm:cxn modelId="{3DB7C7EA-2F1E-44F6-9515-4857A3287EA5}" type="presParOf" srcId="{32DC938E-6278-4E2A-A17E-6C7EBCAD8A46}" destId="{AC2A8011-A42B-49D9-B1D3-4BDF4C7EA4C0}" srcOrd="1" destOrd="0" presId="urn:microsoft.com/office/officeart/2005/8/layout/hierarchy3"/>
    <dgm:cxn modelId="{F0D1110E-E5D7-46CD-BA5F-0C12961C29A6}" type="presParOf" srcId="{AC2A8011-A42B-49D9-B1D3-4BDF4C7EA4C0}" destId="{B0EF23EB-8E0E-4956-BE1C-FA2E8D232FB2}" srcOrd="0" destOrd="0" presId="urn:microsoft.com/office/officeart/2005/8/layout/hierarchy3"/>
    <dgm:cxn modelId="{2FA3BFBC-03BD-4DF7-953C-8CD2C038C21B}" type="presParOf" srcId="{AC2A8011-A42B-49D9-B1D3-4BDF4C7EA4C0}" destId="{6D0AC064-4D9B-48A8-BCA9-D07B0FB92FC3}" srcOrd="1" destOrd="0" presId="urn:microsoft.com/office/officeart/2005/8/layout/hierarchy3"/>
    <dgm:cxn modelId="{E4A9000A-3F32-4198-8687-BC5E57E58411}" type="presParOf" srcId="{AC2A8011-A42B-49D9-B1D3-4BDF4C7EA4C0}" destId="{25FCFE57-99D1-4908-91A3-67EC35C33698}" srcOrd="2" destOrd="0" presId="urn:microsoft.com/office/officeart/2005/8/layout/hierarchy3"/>
    <dgm:cxn modelId="{6FE1A07D-DE36-49D6-BF11-3249BF759CD6}" type="presParOf" srcId="{AC2A8011-A42B-49D9-B1D3-4BDF4C7EA4C0}" destId="{2EC7DE8F-17FE-446C-ACA2-82BFB1F064C3}" srcOrd="3" destOrd="0" presId="urn:microsoft.com/office/officeart/2005/8/layout/hierarchy3"/>
    <dgm:cxn modelId="{3DAFD979-4B1E-4C6A-9309-7E523641A6A0}" type="presParOf" srcId="{47C3444E-FFB5-4F38-A275-E243FF49EA57}" destId="{8A1E77C1-C854-4EA6-B9D5-CF40F662ADA2}" srcOrd="4" destOrd="0" presId="urn:microsoft.com/office/officeart/2005/8/layout/hierarchy3"/>
    <dgm:cxn modelId="{68ECC1B9-32EB-445A-B751-C44652474BF2}" type="presParOf" srcId="{8A1E77C1-C854-4EA6-B9D5-CF40F662ADA2}" destId="{3325FA2E-58A6-4424-8D04-87B4DB2672D5}" srcOrd="0" destOrd="0" presId="urn:microsoft.com/office/officeart/2005/8/layout/hierarchy3"/>
    <dgm:cxn modelId="{5B6B0458-D8C0-4DC8-A091-0945953FEB5F}" type="presParOf" srcId="{3325FA2E-58A6-4424-8D04-87B4DB2672D5}" destId="{CD675C8D-3582-4ECC-82E6-3BA8C3285588}" srcOrd="0" destOrd="0" presId="urn:microsoft.com/office/officeart/2005/8/layout/hierarchy3"/>
    <dgm:cxn modelId="{C774A66F-AC16-4E35-9377-A7AD872D4294}" type="presParOf" srcId="{3325FA2E-58A6-4424-8D04-87B4DB2672D5}" destId="{3E326828-57BB-4D4D-9E99-39AC22FC5E89}" srcOrd="1" destOrd="0" presId="urn:microsoft.com/office/officeart/2005/8/layout/hierarchy3"/>
    <dgm:cxn modelId="{BAE37381-7345-4515-A1E5-E15AE84BECA2}" type="presParOf" srcId="{8A1E77C1-C854-4EA6-B9D5-CF40F662ADA2}" destId="{7748FFAA-A75A-4E61-A2CD-DB73A2459F32}" srcOrd="1" destOrd="0" presId="urn:microsoft.com/office/officeart/2005/8/layout/hierarchy3"/>
    <dgm:cxn modelId="{EF64ED59-9FF8-4F06-949A-5EBE9DEFB363}" type="presParOf" srcId="{7748FFAA-A75A-4E61-A2CD-DB73A2459F32}" destId="{2BCB53BD-A6BD-4FCF-BBF9-B57C46297CD3}" srcOrd="0" destOrd="0" presId="urn:microsoft.com/office/officeart/2005/8/layout/hierarchy3"/>
    <dgm:cxn modelId="{5FB166FB-C6DB-4442-B49E-2C1524FBDE73}" type="presParOf" srcId="{7748FFAA-A75A-4E61-A2CD-DB73A2459F32}" destId="{B5F67750-8A7A-4DF7-8380-3A247725885A}" srcOrd="1" destOrd="0" presId="urn:microsoft.com/office/officeart/2005/8/layout/hierarchy3"/>
    <dgm:cxn modelId="{99B2DE39-CE01-4A24-9582-465B22F74367}" type="presParOf" srcId="{7748FFAA-A75A-4E61-A2CD-DB73A2459F32}" destId="{38649755-62C3-48BF-9E7F-9658F2B57CB0}" srcOrd="2" destOrd="0" presId="urn:microsoft.com/office/officeart/2005/8/layout/hierarchy3"/>
    <dgm:cxn modelId="{EAD73C92-6C51-4310-80AF-DB216FE456AC}" type="presParOf" srcId="{7748FFAA-A75A-4E61-A2CD-DB73A2459F32}" destId="{27C5B5C0-6C29-44B9-A30A-34B58BC33E45}"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211943-8F74-4FC6-973C-409C0C9A51E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4F94B82-F605-4CA6-A66A-0431D7D8F527}">
      <dgm:prSet/>
      <dgm:spPr/>
      <dgm:t>
        <a:bodyPr/>
        <a:lstStyle/>
        <a:p>
          <a:r>
            <a:rPr lang="en-US" b="1" i="0" baseline="0"/>
            <a:t>Prepare Questions in Advance:</a:t>
          </a:r>
          <a:r>
            <a:rPr lang="en-US" b="0" i="0" baseline="0"/>
            <a:t> Develop a set of standardized, job-related questions that you ask all candidates to ensure consistency and fairness.</a:t>
          </a:r>
          <a:endParaRPr lang="en-US"/>
        </a:p>
      </dgm:t>
    </dgm:pt>
    <dgm:pt modelId="{5C84BE52-A768-4719-BD98-45A44494D958}" type="parTrans" cxnId="{85731392-4A77-4CDC-A95B-922C1F26D4ED}">
      <dgm:prSet/>
      <dgm:spPr/>
      <dgm:t>
        <a:bodyPr/>
        <a:lstStyle/>
        <a:p>
          <a:endParaRPr lang="en-US"/>
        </a:p>
      </dgm:t>
    </dgm:pt>
    <dgm:pt modelId="{97648A37-BF24-4C74-B404-B800E79F6B5B}" type="sibTrans" cxnId="{85731392-4A77-4CDC-A95B-922C1F26D4ED}">
      <dgm:prSet/>
      <dgm:spPr/>
      <dgm:t>
        <a:bodyPr/>
        <a:lstStyle/>
        <a:p>
          <a:endParaRPr lang="en-US"/>
        </a:p>
      </dgm:t>
    </dgm:pt>
    <dgm:pt modelId="{49DB6BA6-8D1D-4EBF-A533-09E3B6E9B085}">
      <dgm:prSet/>
      <dgm:spPr/>
      <dgm:t>
        <a:bodyPr/>
        <a:lstStyle/>
        <a:p>
          <a:r>
            <a:rPr lang="en-US" b="1" i="0" baseline="0"/>
            <a:t>Avoid Personal Questions:</a:t>
          </a:r>
          <a:r>
            <a:rPr lang="en-US" b="0" i="0" baseline="0"/>
            <a:t> Focus on professional qualifications and avoid questions about personal life, health, age, or background that are not directly related to the job.</a:t>
          </a:r>
          <a:endParaRPr lang="en-US"/>
        </a:p>
      </dgm:t>
    </dgm:pt>
    <dgm:pt modelId="{48A3FB6F-57EC-4959-AD60-F5881848ED3D}" type="parTrans" cxnId="{A460E33B-9FA2-4CF9-8391-8BB4734A5990}">
      <dgm:prSet/>
      <dgm:spPr/>
      <dgm:t>
        <a:bodyPr/>
        <a:lstStyle/>
        <a:p>
          <a:endParaRPr lang="en-US"/>
        </a:p>
      </dgm:t>
    </dgm:pt>
    <dgm:pt modelId="{6CB78038-A31C-47AE-A26E-40771C163BE8}" type="sibTrans" cxnId="{A460E33B-9FA2-4CF9-8391-8BB4734A5990}">
      <dgm:prSet/>
      <dgm:spPr/>
      <dgm:t>
        <a:bodyPr/>
        <a:lstStyle/>
        <a:p>
          <a:endParaRPr lang="en-US"/>
        </a:p>
      </dgm:t>
    </dgm:pt>
    <dgm:pt modelId="{5793F62B-9359-4DE7-8876-6D462BA1290A}">
      <dgm:prSet/>
      <dgm:spPr/>
      <dgm:t>
        <a:bodyPr/>
        <a:lstStyle/>
        <a:p>
          <a:r>
            <a:rPr lang="en-US" b="1" i="0" baseline="0"/>
            <a:t>Train Interviewers:</a:t>
          </a:r>
          <a:r>
            <a:rPr lang="en-US" b="0" i="0" baseline="0"/>
            <a:t> Ensure all interviewers are aware of these employment laws and understand what questions are appropriate and legal to ask.</a:t>
          </a:r>
          <a:endParaRPr lang="en-US"/>
        </a:p>
      </dgm:t>
    </dgm:pt>
    <dgm:pt modelId="{E07443B5-C1FE-4C70-B762-5AF90421A41F}" type="parTrans" cxnId="{C6E650E3-014E-4AD4-87E7-4106A0454D5A}">
      <dgm:prSet/>
      <dgm:spPr/>
      <dgm:t>
        <a:bodyPr/>
        <a:lstStyle/>
        <a:p>
          <a:endParaRPr lang="en-US"/>
        </a:p>
      </dgm:t>
    </dgm:pt>
    <dgm:pt modelId="{EB6ED70B-1CD2-4DE2-9043-653BA4A8DF1F}" type="sibTrans" cxnId="{C6E650E3-014E-4AD4-87E7-4106A0454D5A}">
      <dgm:prSet/>
      <dgm:spPr/>
      <dgm:t>
        <a:bodyPr/>
        <a:lstStyle/>
        <a:p>
          <a:endParaRPr lang="en-US"/>
        </a:p>
      </dgm:t>
    </dgm:pt>
    <dgm:pt modelId="{AA297F41-10D9-4DEA-86D7-323DC8B4E90D}">
      <dgm:prSet/>
      <dgm:spPr/>
      <dgm:t>
        <a:bodyPr/>
        <a:lstStyle/>
        <a:p>
          <a:r>
            <a:rPr lang="en-US" b="1" i="0" baseline="0"/>
            <a:t>Document Interviews:</a:t>
          </a:r>
          <a:r>
            <a:rPr lang="en-US" b="0" i="0" baseline="0"/>
            <a:t> Keep detailed records of the interview process and the basis for hiring decisions to protect against potential claims of discrimination. </a:t>
          </a:r>
          <a:endParaRPr lang="en-US"/>
        </a:p>
      </dgm:t>
    </dgm:pt>
    <dgm:pt modelId="{A7375C21-AFFF-4885-AE26-790CF5E5C0F7}" type="parTrans" cxnId="{497A1097-D729-4B44-9A39-1C4B96386F93}">
      <dgm:prSet/>
      <dgm:spPr/>
      <dgm:t>
        <a:bodyPr/>
        <a:lstStyle/>
        <a:p>
          <a:endParaRPr lang="en-US"/>
        </a:p>
      </dgm:t>
    </dgm:pt>
    <dgm:pt modelId="{5C5C4675-F679-433D-ADE6-1637EA0CD807}" type="sibTrans" cxnId="{497A1097-D729-4B44-9A39-1C4B96386F93}">
      <dgm:prSet/>
      <dgm:spPr/>
      <dgm:t>
        <a:bodyPr/>
        <a:lstStyle/>
        <a:p>
          <a:endParaRPr lang="en-US"/>
        </a:p>
      </dgm:t>
    </dgm:pt>
    <dgm:pt modelId="{0FD25384-BA26-41A3-9C96-08F39278146F}" type="pres">
      <dgm:prSet presAssocID="{17211943-8F74-4FC6-973C-409C0C9A51E5}" presName="root" presStyleCnt="0">
        <dgm:presLayoutVars>
          <dgm:dir/>
          <dgm:resizeHandles val="exact"/>
        </dgm:presLayoutVars>
      </dgm:prSet>
      <dgm:spPr/>
    </dgm:pt>
    <dgm:pt modelId="{D08FC565-7C08-4D07-9F7B-17D17559F1D7}" type="pres">
      <dgm:prSet presAssocID="{17211943-8F74-4FC6-973C-409C0C9A51E5}" presName="container" presStyleCnt="0">
        <dgm:presLayoutVars>
          <dgm:dir/>
          <dgm:resizeHandles val="exact"/>
        </dgm:presLayoutVars>
      </dgm:prSet>
      <dgm:spPr/>
    </dgm:pt>
    <dgm:pt modelId="{86F11D02-D533-49A1-844B-59D62AD89E64}" type="pres">
      <dgm:prSet presAssocID="{F4F94B82-F605-4CA6-A66A-0431D7D8F527}" presName="compNode" presStyleCnt="0"/>
      <dgm:spPr/>
    </dgm:pt>
    <dgm:pt modelId="{ACC8E97F-D597-446E-907A-D5EB61FAAC52}" type="pres">
      <dgm:prSet presAssocID="{F4F94B82-F605-4CA6-A66A-0431D7D8F527}" presName="iconBgRect" presStyleLbl="bgShp" presStyleIdx="0" presStyleCnt="4"/>
      <dgm:spPr/>
    </dgm:pt>
    <dgm:pt modelId="{3BA41BD9-7765-4234-9BE7-D48DC4258D3B}" type="pres">
      <dgm:prSet presAssocID="{F4F94B82-F605-4CA6-A66A-0431D7D8F5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udge"/>
        </a:ext>
      </dgm:extLst>
    </dgm:pt>
    <dgm:pt modelId="{233F554A-E96A-44F7-9D80-FB78E44DADCD}" type="pres">
      <dgm:prSet presAssocID="{F4F94B82-F605-4CA6-A66A-0431D7D8F527}" presName="spaceRect" presStyleCnt="0"/>
      <dgm:spPr/>
    </dgm:pt>
    <dgm:pt modelId="{C4200E12-70AA-4C09-8089-2435E4762E06}" type="pres">
      <dgm:prSet presAssocID="{F4F94B82-F605-4CA6-A66A-0431D7D8F527}" presName="textRect" presStyleLbl="revTx" presStyleIdx="0" presStyleCnt="4">
        <dgm:presLayoutVars>
          <dgm:chMax val="1"/>
          <dgm:chPref val="1"/>
        </dgm:presLayoutVars>
      </dgm:prSet>
      <dgm:spPr/>
    </dgm:pt>
    <dgm:pt modelId="{ABC597FC-6A23-4BF5-B695-1AABBF848529}" type="pres">
      <dgm:prSet presAssocID="{97648A37-BF24-4C74-B404-B800E79F6B5B}" presName="sibTrans" presStyleLbl="sibTrans2D1" presStyleIdx="0" presStyleCnt="0"/>
      <dgm:spPr/>
    </dgm:pt>
    <dgm:pt modelId="{2FD95E73-F1AD-4373-A535-D4C7EBB47C0E}" type="pres">
      <dgm:prSet presAssocID="{49DB6BA6-8D1D-4EBF-A533-09E3B6E9B085}" presName="compNode" presStyleCnt="0"/>
      <dgm:spPr/>
    </dgm:pt>
    <dgm:pt modelId="{0F573AFF-A217-4633-B337-1F8BA3700228}" type="pres">
      <dgm:prSet presAssocID="{49DB6BA6-8D1D-4EBF-A533-09E3B6E9B085}" presName="iconBgRect" presStyleLbl="bgShp" presStyleIdx="1" presStyleCnt="4"/>
      <dgm:spPr/>
    </dgm:pt>
    <dgm:pt modelId="{597DCA50-20B3-46CD-9D9C-16F6F2EC7510}" type="pres">
      <dgm:prSet presAssocID="{49DB6BA6-8D1D-4EBF-A533-09E3B6E9B08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A2659D6E-2FC0-453A-BADD-BA2482BA9BC1}" type="pres">
      <dgm:prSet presAssocID="{49DB6BA6-8D1D-4EBF-A533-09E3B6E9B085}" presName="spaceRect" presStyleCnt="0"/>
      <dgm:spPr/>
    </dgm:pt>
    <dgm:pt modelId="{5335FC01-79EF-45F2-B38A-8680467E4110}" type="pres">
      <dgm:prSet presAssocID="{49DB6BA6-8D1D-4EBF-A533-09E3B6E9B085}" presName="textRect" presStyleLbl="revTx" presStyleIdx="1" presStyleCnt="4">
        <dgm:presLayoutVars>
          <dgm:chMax val="1"/>
          <dgm:chPref val="1"/>
        </dgm:presLayoutVars>
      </dgm:prSet>
      <dgm:spPr/>
    </dgm:pt>
    <dgm:pt modelId="{0C08D159-4E91-4A4A-9D80-0F4492D634CF}" type="pres">
      <dgm:prSet presAssocID="{6CB78038-A31C-47AE-A26E-40771C163BE8}" presName="sibTrans" presStyleLbl="sibTrans2D1" presStyleIdx="0" presStyleCnt="0"/>
      <dgm:spPr/>
    </dgm:pt>
    <dgm:pt modelId="{03173E6E-746A-410B-9934-0B8CFF9F31D8}" type="pres">
      <dgm:prSet presAssocID="{5793F62B-9359-4DE7-8876-6D462BA1290A}" presName="compNode" presStyleCnt="0"/>
      <dgm:spPr/>
    </dgm:pt>
    <dgm:pt modelId="{AB7D30DC-8DE9-4241-B671-19C83AA02F4B}" type="pres">
      <dgm:prSet presAssocID="{5793F62B-9359-4DE7-8876-6D462BA1290A}" presName="iconBgRect" presStyleLbl="bgShp" presStyleIdx="2" presStyleCnt="4"/>
      <dgm:spPr/>
    </dgm:pt>
    <dgm:pt modelId="{B19BF928-AAF1-41F6-AEDF-8591DF788AB4}" type="pres">
      <dgm:prSet presAssocID="{5793F62B-9359-4DE7-8876-6D462BA129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485C104E-2D06-4732-93FC-3BE956E542AC}" type="pres">
      <dgm:prSet presAssocID="{5793F62B-9359-4DE7-8876-6D462BA1290A}" presName="spaceRect" presStyleCnt="0"/>
      <dgm:spPr/>
    </dgm:pt>
    <dgm:pt modelId="{B5E56524-3EA4-4ADB-BAEE-A12C5E604901}" type="pres">
      <dgm:prSet presAssocID="{5793F62B-9359-4DE7-8876-6D462BA1290A}" presName="textRect" presStyleLbl="revTx" presStyleIdx="2" presStyleCnt="4">
        <dgm:presLayoutVars>
          <dgm:chMax val="1"/>
          <dgm:chPref val="1"/>
        </dgm:presLayoutVars>
      </dgm:prSet>
      <dgm:spPr/>
    </dgm:pt>
    <dgm:pt modelId="{F146C933-A5DF-418D-BB36-1E33657D4EC4}" type="pres">
      <dgm:prSet presAssocID="{EB6ED70B-1CD2-4DE2-9043-653BA4A8DF1F}" presName="sibTrans" presStyleLbl="sibTrans2D1" presStyleIdx="0" presStyleCnt="0"/>
      <dgm:spPr/>
    </dgm:pt>
    <dgm:pt modelId="{B778C402-E952-4810-AADF-CD44FE14630B}" type="pres">
      <dgm:prSet presAssocID="{AA297F41-10D9-4DEA-86D7-323DC8B4E90D}" presName="compNode" presStyleCnt="0"/>
      <dgm:spPr/>
    </dgm:pt>
    <dgm:pt modelId="{EAF278D5-E997-43DC-929C-A4840FD96DAC}" type="pres">
      <dgm:prSet presAssocID="{AA297F41-10D9-4DEA-86D7-323DC8B4E90D}" presName="iconBgRect" presStyleLbl="bgShp" presStyleIdx="3" presStyleCnt="4"/>
      <dgm:spPr/>
    </dgm:pt>
    <dgm:pt modelId="{DB7EE70B-583E-4AB1-862D-F4A92E7FE252}" type="pres">
      <dgm:prSet presAssocID="{AA297F41-10D9-4DEA-86D7-323DC8B4E9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ffice Worker"/>
        </a:ext>
      </dgm:extLst>
    </dgm:pt>
    <dgm:pt modelId="{B9BDB08C-FC2D-4186-A077-F5CC7A7CEFCD}" type="pres">
      <dgm:prSet presAssocID="{AA297F41-10D9-4DEA-86D7-323DC8B4E90D}" presName="spaceRect" presStyleCnt="0"/>
      <dgm:spPr/>
    </dgm:pt>
    <dgm:pt modelId="{375895F9-E778-49FF-9DEB-8C9712CAC622}" type="pres">
      <dgm:prSet presAssocID="{AA297F41-10D9-4DEA-86D7-323DC8B4E90D}" presName="textRect" presStyleLbl="revTx" presStyleIdx="3" presStyleCnt="4">
        <dgm:presLayoutVars>
          <dgm:chMax val="1"/>
          <dgm:chPref val="1"/>
        </dgm:presLayoutVars>
      </dgm:prSet>
      <dgm:spPr/>
    </dgm:pt>
  </dgm:ptLst>
  <dgm:cxnLst>
    <dgm:cxn modelId="{77C8540F-579E-42C2-854A-D75299899954}" type="presOf" srcId="{5793F62B-9359-4DE7-8876-6D462BA1290A}" destId="{B5E56524-3EA4-4ADB-BAEE-A12C5E604901}" srcOrd="0" destOrd="0" presId="urn:microsoft.com/office/officeart/2018/2/layout/IconCircleList"/>
    <dgm:cxn modelId="{A460E33B-9FA2-4CF9-8391-8BB4734A5990}" srcId="{17211943-8F74-4FC6-973C-409C0C9A51E5}" destId="{49DB6BA6-8D1D-4EBF-A533-09E3B6E9B085}" srcOrd="1" destOrd="0" parTransId="{48A3FB6F-57EC-4959-AD60-F5881848ED3D}" sibTransId="{6CB78038-A31C-47AE-A26E-40771C163BE8}"/>
    <dgm:cxn modelId="{2A795A58-BE76-43F0-A5A0-CCA812193372}" type="presOf" srcId="{6CB78038-A31C-47AE-A26E-40771C163BE8}" destId="{0C08D159-4E91-4A4A-9D80-0F4492D634CF}" srcOrd="0" destOrd="0" presId="urn:microsoft.com/office/officeart/2018/2/layout/IconCircleList"/>
    <dgm:cxn modelId="{85731392-4A77-4CDC-A95B-922C1F26D4ED}" srcId="{17211943-8F74-4FC6-973C-409C0C9A51E5}" destId="{F4F94B82-F605-4CA6-A66A-0431D7D8F527}" srcOrd="0" destOrd="0" parTransId="{5C84BE52-A768-4719-BD98-45A44494D958}" sibTransId="{97648A37-BF24-4C74-B404-B800E79F6B5B}"/>
    <dgm:cxn modelId="{497A1097-D729-4B44-9A39-1C4B96386F93}" srcId="{17211943-8F74-4FC6-973C-409C0C9A51E5}" destId="{AA297F41-10D9-4DEA-86D7-323DC8B4E90D}" srcOrd="3" destOrd="0" parTransId="{A7375C21-AFFF-4885-AE26-790CF5E5C0F7}" sibTransId="{5C5C4675-F679-433D-ADE6-1637EA0CD807}"/>
    <dgm:cxn modelId="{75447F97-5527-416B-AEFB-D224F3A4BF4C}" type="presOf" srcId="{17211943-8F74-4FC6-973C-409C0C9A51E5}" destId="{0FD25384-BA26-41A3-9C96-08F39278146F}" srcOrd="0" destOrd="0" presId="urn:microsoft.com/office/officeart/2018/2/layout/IconCircleList"/>
    <dgm:cxn modelId="{EE9BC4A2-CAB5-4F84-8A20-5FD47A43C1B7}" type="presOf" srcId="{F4F94B82-F605-4CA6-A66A-0431D7D8F527}" destId="{C4200E12-70AA-4C09-8089-2435E4762E06}" srcOrd="0" destOrd="0" presId="urn:microsoft.com/office/officeart/2018/2/layout/IconCircleList"/>
    <dgm:cxn modelId="{42008CA7-BB31-42C8-9E7E-E7C71876F18B}" type="presOf" srcId="{49DB6BA6-8D1D-4EBF-A533-09E3B6E9B085}" destId="{5335FC01-79EF-45F2-B38A-8680467E4110}" srcOrd="0" destOrd="0" presId="urn:microsoft.com/office/officeart/2018/2/layout/IconCircleList"/>
    <dgm:cxn modelId="{28FD7AD1-6E85-4A90-9769-CB208FA50BF5}" type="presOf" srcId="{97648A37-BF24-4C74-B404-B800E79F6B5B}" destId="{ABC597FC-6A23-4BF5-B695-1AABBF848529}" srcOrd="0" destOrd="0" presId="urn:microsoft.com/office/officeart/2018/2/layout/IconCircleList"/>
    <dgm:cxn modelId="{B5F51DDD-2F6D-4160-8578-C471736A1C37}" type="presOf" srcId="{AA297F41-10D9-4DEA-86D7-323DC8B4E90D}" destId="{375895F9-E778-49FF-9DEB-8C9712CAC622}" srcOrd="0" destOrd="0" presId="urn:microsoft.com/office/officeart/2018/2/layout/IconCircleList"/>
    <dgm:cxn modelId="{C6E650E3-014E-4AD4-87E7-4106A0454D5A}" srcId="{17211943-8F74-4FC6-973C-409C0C9A51E5}" destId="{5793F62B-9359-4DE7-8876-6D462BA1290A}" srcOrd="2" destOrd="0" parTransId="{E07443B5-C1FE-4C70-B762-5AF90421A41F}" sibTransId="{EB6ED70B-1CD2-4DE2-9043-653BA4A8DF1F}"/>
    <dgm:cxn modelId="{F26208F2-CDCE-47CF-BD06-D41AC7D71B94}" type="presOf" srcId="{EB6ED70B-1CD2-4DE2-9043-653BA4A8DF1F}" destId="{F146C933-A5DF-418D-BB36-1E33657D4EC4}" srcOrd="0" destOrd="0" presId="urn:microsoft.com/office/officeart/2018/2/layout/IconCircleList"/>
    <dgm:cxn modelId="{767F2CCA-4F86-43EB-93F6-382CBB93CD37}" type="presParOf" srcId="{0FD25384-BA26-41A3-9C96-08F39278146F}" destId="{D08FC565-7C08-4D07-9F7B-17D17559F1D7}" srcOrd="0" destOrd="0" presId="urn:microsoft.com/office/officeart/2018/2/layout/IconCircleList"/>
    <dgm:cxn modelId="{68E722BF-8CA9-463B-87B6-7143983C6CB5}" type="presParOf" srcId="{D08FC565-7C08-4D07-9F7B-17D17559F1D7}" destId="{86F11D02-D533-49A1-844B-59D62AD89E64}" srcOrd="0" destOrd="0" presId="urn:microsoft.com/office/officeart/2018/2/layout/IconCircleList"/>
    <dgm:cxn modelId="{6DF82362-882A-42BD-AD41-39372155789E}" type="presParOf" srcId="{86F11D02-D533-49A1-844B-59D62AD89E64}" destId="{ACC8E97F-D597-446E-907A-D5EB61FAAC52}" srcOrd="0" destOrd="0" presId="urn:microsoft.com/office/officeart/2018/2/layout/IconCircleList"/>
    <dgm:cxn modelId="{D311C44C-0246-4F6E-93B6-21B02A690253}" type="presParOf" srcId="{86F11D02-D533-49A1-844B-59D62AD89E64}" destId="{3BA41BD9-7765-4234-9BE7-D48DC4258D3B}" srcOrd="1" destOrd="0" presId="urn:microsoft.com/office/officeart/2018/2/layout/IconCircleList"/>
    <dgm:cxn modelId="{1458F904-BF1B-4E11-93D1-6426207616EE}" type="presParOf" srcId="{86F11D02-D533-49A1-844B-59D62AD89E64}" destId="{233F554A-E96A-44F7-9D80-FB78E44DADCD}" srcOrd="2" destOrd="0" presId="urn:microsoft.com/office/officeart/2018/2/layout/IconCircleList"/>
    <dgm:cxn modelId="{F2471FCB-EDAB-409E-88B6-B3D957F9A21D}" type="presParOf" srcId="{86F11D02-D533-49A1-844B-59D62AD89E64}" destId="{C4200E12-70AA-4C09-8089-2435E4762E06}" srcOrd="3" destOrd="0" presId="urn:microsoft.com/office/officeart/2018/2/layout/IconCircleList"/>
    <dgm:cxn modelId="{6928E233-9163-41CF-A488-0089A5DED44D}" type="presParOf" srcId="{D08FC565-7C08-4D07-9F7B-17D17559F1D7}" destId="{ABC597FC-6A23-4BF5-B695-1AABBF848529}" srcOrd="1" destOrd="0" presId="urn:microsoft.com/office/officeart/2018/2/layout/IconCircleList"/>
    <dgm:cxn modelId="{F3ABC9A2-11AF-4134-A239-07DEF955C907}" type="presParOf" srcId="{D08FC565-7C08-4D07-9F7B-17D17559F1D7}" destId="{2FD95E73-F1AD-4373-A535-D4C7EBB47C0E}" srcOrd="2" destOrd="0" presId="urn:microsoft.com/office/officeart/2018/2/layout/IconCircleList"/>
    <dgm:cxn modelId="{F5193F50-1F49-4BD3-8E23-D1A19345D967}" type="presParOf" srcId="{2FD95E73-F1AD-4373-A535-D4C7EBB47C0E}" destId="{0F573AFF-A217-4633-B337-1F8BA3700228}" srcOrd="0" destOrd="0" presId="urn:microsoft.com/office/officeart/2018/2/layout/IconCircleList"/>
    <dgm:cxn modelId="{4AA78229-0009-4E1D-82CB-5BB3EDBF4C7E}" type="presParOf" srcId="{2FD95E73-F1AD-4373-A535-D4C7EBB47C0E}" destId="{597DCA50-20B3-46CD-9D9C-16F6F2EC7510}" srcOrd="1" destOrd="0" presId="urn:microsoft.com/office/officeart/2018/2/layout/IconCircleList"/>
    <dgm:cxn modelId="{54B7D556-FC9B-44A8-8710-56ECC0057169}" type="presParOf" srcId="{2FD95E73-F1AD-4373-A535-D4C7EBB47C0E}" destId="{A2659D6E-2FC0-453A-BADD-BA2482BA9BC1}" srcOrd="2" destOrd="0" presId="urn:microsoft.com/office/officeart/2018/2/layout/IconCircleList"/>
    <dgm:cxn modelId="{690AB15D-D6A9-486D-87A0-951503CECAE2}" type="presParOf" srcId="{2FD95E73-F1AD-4373-A535-D4C7EBB47C0E}" destId="{5335FC01-79EF-45F2-B38A-8680467E4110}" srcOrd="3" destOrd="0" presId="urn:microsoft.com/office/officeart/2018/2/layout/IconCircleList"/>
    <dgm:cxn modelId="{D299B06F-3655-4965-8E1C-DF0311391B02}" type="presParOf" srcId="{D08FC565-7C08-4D07-9F7B-17D17559F1D7}" destId="{0C08D159-4E91-4A4A-9D80-0F4492D634CF}" srcOrd="3" destOrd="0" presId="urn:microsoft.com/office/officeart/2018/2/layout/IconCircleList"/>
    <dgm:cxn modelId="{368673E7-0D48-4315-8D31-85D9E0711DC0}" type="presParOf" srcId="{D08FC565-7C08-4D07-9F7B-17D17559F1D7}" destId="{03173E6E-746A-410B-9934-0B8CFF9F31D8}" srcOrd="4" destOrd="0" presId="urn:microsoft.com/office/officeart/2018/2/layout/IconCircleList"/>
    <dgm:cxn modelId="{863E5C07-0E13-4ED9-BB32-D5C66C9417E9}" type="presParOf" srcId="{03173E6E-746A-410B-9934-0B8CFF9F31D8}" destId="{AB7D30DC-8DE9-4241-B671-19C83AA02F4B}" srcOrd="0" destOrd="0" presId="urn:microsoft.com/office/officeart/2018/2/layout/IconCircleList"/>
    <dgm:cxn modelId="{4354614E-C062-4FE6-822D-A31E9506C702}" type="presParOf" srcId="{03173E6E-746A-410B-9934-0B8CFF9F31D8}" destId="{B19BF928-AAF1-41F6-AEDF-8591DF788AB4}" srcOrd="1" destOrd="0" presId="urn:microsoft.com/office/officeart/2018/2/layout/IconCircleList"/>
    <dgm:cxn modelId="{7BF7A84C-B6D4-4F87-922B-4D9DF6292F65}" type="presParOf" srcId="{03173E6E-746A-410B-9934-0B8CFF9F31D8}" destId="{485C104E-2D06-4732-93FC-3BE956E542AC}" srcOrd="2" destOrd="0" presId="urn:microsoft.com/office/officeart/2018/2/layout/IconCircleList"/>
    <dgm:cxn modelId="{38399333-1179-4E53-A765-185B9033889C}" type="presParOf" srcId="{03173E6E-746A-410B-9934-0B8CFF9F31D8}" destId="{B5E56524-3EA4-4ADB-BAEE-A12C5E604901}" srcOrd="3" destOrd="0" presId="urn:microsoft.com/office/officeart/2018/2/layout/IconCircleList"/>
    <dgm:cxn modelId="{319B682D-7CBB-406D-B6C2-20A8D36BDDDE}" type="presParOf" srcId="{D08FC565-7C08-4D07-9F7B-17D17559F1D7}" destId="{F146C933-A5DF-418D-BB36-1E33657D4EC4}" srcOrd="5" destOrd="0" presId="urn:microsoft.com/office/officeart/2018/2/layout/IconCircleList"/>
    <dgm:cxn modelId="{E134AA22-8B18-4A81-B64C-43AC128F05CD}" type="presParOf" srcId="{D08FC565-7C08-4D07-9F7B-17D17559F1D7}" destId="{B778C402-E952-4810-AADF-CD44FE14630B}" srcOrd="6" destOrd="0" presId="urn:microsoft.com/office/officeart/2018/2/layout/IconCircleList"/>
    <dgm:cxn modelId="{FE30B042-9C2A-447C-98B6-035D4C332C3D}" type="presParOf" srcId="{B778C402-E952-4810-AADF-CD44FE14630B}" destId="{EAF278D5-E997-43DC-929C-A4840FD96DAC}" srcOrd="0" destOrd="0" presId="urn:microsoft.com/office/officeart/2018/2/layout/IconCircleList"/>
    <dgm:cxn modelId="{2E299E56-B2B3-4DD8-9174-55EC161A28C9}" type="presParOf" srcId="{B778C402-E952-4810-AADF-CD44FE14630B}" destId="{DB7EE70B-583E-4AB1-862D-F4A92E7FE252}" srcOrd="1" destOrd="0" presId="urn:microsoft.com/office/officeart/2018/2/layout/IconCircleList"/>
    <dgm:cxn modelId="{84F3F280-A6D2-4F75-B141-63C6959D8F33}" type="presParOf" srcId="{B778C402-E952-4810-AADF-CD44FE14630B}" destId="{B9BDB08C-FC2D-4186-A077-F5CC7A7CEFCD}" srcOrd="2" destOrd="0" presId="urn:microsoft.com/office/officeart/2018/2/layout/IconCircleList"/>
    <dgm:cxn modelId="{09E2484D-ABF1-469A-AB4A-ECEA8AE10D6B}" type="presParOf" srcId="{B778C402-E952-4810-AADF-CD44FE14630B}" destId="{375895F9-E778-49FF-9DEB-8C9712CAC62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FA1042-AE34-4750-9C56-2D72C0F64D6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27D5552A-DD8A-4625-A975-C8AD515C010F}">
      <dgm:prSet/>
      <dgm:spPr/>
      <dgm:t>
        <a:bodyPr/>
        <a:lstStyle/>
        <a:p>
          <a:r>
            <a:rPr lang="en-US" b="1"/>
            <a:t>Example 1</a:t>
          </a:r>
          <a:endParaRPr lang="en-US"/>
        </a:p>
      </dgm:t>
    </dgm:pt>
    <dgm:pt modelId="{249660AE-6F65-4680-87D2-5568F234BCF0}" type="parTrans" cxnId="{8926112F-FC50-4133-A020-B436043EECBF}">
      <dgm:prSet/>
      <dgm:spPr/>
      <dgm:t>
        <a:bodyPr/>
        <a:lstStyle/>
        <a:p>
          <a:endParaRPr lang="en-US"/>
        </a:p>
      </dgm:t>
    </dgm:pt>
    <dgm:pt modelId="{AD255A16-609E-45E1-827A-B3FF9509ED67}" type="sibTrans" cxnId="{8926112F-FC50-4133-A020-B436043EECBF}">
      <dgm:prSet/>
      <dgm:spPr/>
      <dgm:t>
        <a:bodyPr/>
        <a:lstStyle/>
        <a:p>
          <a:endParaRPr lang="en-US"/>
        </a:p>
      </dgm:t>
    </dgm:pt>
    <dgm:pt modelId="{419F7CE8-9621-4C6F-8967-6EF5E498BB3A}">
      <dgm:prSet/>
      <dgm:spPr/>
      <dgm:t>
        <a:bodyPr/>
        <a:lstStyle/>
        <a:p>
          <a:r>
            <a:rPr lang="en-US" b="1"/>
            <a:t>Interviewer Question</a:t>
          </a:r>
          <a:r>
            <a:rPr lang="en-US"/>
            <a:t>: "Can you tell me about a time when you managed multiple projects simultaneously?"</a:t>
          </a:r>
        </a:p>
      </dgm:t>
    </dgm:pt>
    <dgm:pt modelId="{10E7AC11-EE3F-48EF-8573-715AAB8726AF}" type="parTrans" cxnId="{91058746-BE47-45D5-A9CC-02F2EE196F06}">
      <dgm:prSet/>
      <dgm:spPr/>
      <dgm:t>
        <a:bodyPr/>
        <a:lstStyle/>
        <a:p>
          <a:endParaRPr lang="en-US"/>
        </a:p>
      </dgm:t>
    </dgm:pt>
    <dgm:pt modelId="{E01D398F-8573-41BB-9760-E03BEA6621D3}" type="sibTrans" cxnId="{91058746-BE47-45D5-A9CC-02F2EE196F06}">
      <dgm:prSet/>
      <dgm:spPr/>
      <dgm:t>
        <a:bodyPr/>
        <a:lstStyle/>
        <a:p>
          <a:endParaRPr lang="en-US"/>
        </a:p>
      </dgm:t>
    </dgm:pt>
    <dgm:pt modelId="{89EF4996-0992-4516-B98F-C6FB923EB298}">
      <dgm:prSet/>
      <dgm:spPr/>
      <dgm:t>
        <a:bodyPr/>
        <a:lstStyle/>
        <a:p>
          <a:r>
            <a:rPr lang="en-US" b="1"/>
            <a:t>Applicant Response</a:t>
          </a:r>
          <a:r>
            <a:rPr lang="en-US"/>
            <a:t>: "Sure, I can. By the way, I’m pregnant, so I’m really good at multitasking these days."</a:t>
          </a:r>
        </a:p>
      </dgm:t>
    </dgm:pt>
    <dgm:pt modelId="{FA0A29BF-6CA7-4C57-97E4-B2F412417B04}" type="parTrans" cxnId="{A9FF0B17-0CB2-4710-85A7-4E98C97DE662}">
      <dgm:prSet/>
      <dgm:spPr/>
      <dgm:t>
        <a:bodyPr/>
        <a:lstStyle/>
        <a:p>
          <a:endParaRPr lang="en-US"/>
        </a:p>
      </dgm:t>
    </dgm:pt>
    <dgm:pt modelId="{937B1474-4C90-4AB7-B481-E7423541AB2A}" type="sibTrans" cxnId="{A9FF0B17-0CB2-4710-85A7-4E98C97DE662}">
      <dgm:prSet/>
      <dgm:spPr/>
      <dgm:t>
        <a:bodyPr/>
        <a:lstStyle/>
        <a:p>
          <a:endParaRPr lang="en-US"/>
        </a:p>
      </dgm:t>
    </dgm:pt>
    <dgm:pt modelId="{98E02941-7178-454C-BC3A-86217FE3E329}">
      <dgm:prSet/>
      <dgm:spPr/>
      <dgm:t>
        <a:bodyPr/>
        <a:lstStyle/>
        <a:p>
          <a:r>
            <a:rPr lang="en-US" b="1"/>
            <a:t>Interviewer Navigation</a:t>
          </a:r>
          <a:r>
            <a:rPr lang="en-US"/>
            <a:t>: "Thank you for sharing. Let’s focus on your project management experience. How did you prioritize tasks and ensure deadlines were met?"</a:t>
          </a:r>
        </a:p>
      </dgm:t>
    </dgm:pt>
    <dgm:pt modelId="{9148C898-AE92-4FC4-BBBF-0815FE9D8D1C}" type="parTrans" cxnId="{F8F2823A-3B99-4E7C-B706-E4D4D330328C}">
      <dgm:prSet/>
      <dgm:spPr/>
      <dgm:t>
        <a:bodyPr/>
        <a:lstStyle/>
        <a:p>
          <a:endParaRPr lang="en-US"/>
        </a:p>
      </dgm:t>
    </dgm:pt>
    <dgm:pt modelId="{93EA33E6-C620-47AA-B086-3E6680D7882E}" type="sibTrans" cxnId="{F8F2823A-3B99-4E7C-B706-E4D4D330328C}">
      <dgm:prSet/>
      <dgm:spPr/>
      <dgm:t>
        <a:bodyPr/>
        <a:lstStyle/>
        <a:p>
          <a:endParaRPr lang="en-US"/>
        </a:p>
      </dgm:t>
    </dgm:pt>
    <dgm:pt modelId="{3D68AB5A-311B-4F7B-8A22-B3E0944B1177}">
      <dgm:prSet/>
      <dgm:spPr/>
      <dgm:t>
        <a:bodyPr/>
        <a:lstStyle/>
        <a:p>
          <a:r>
            <a:rPr lang="en-US" b="1"/>
            <a:t>Example 2</a:t>
          </a:r>
          <a:endParaRPr lang="en-US"/>
        </a:p>
      </dgm:t>
    </dgm:pt>
    <dgm:pt modelId="{DAAC526D-AFF9-477C-84B8-80DEDB60E800}" type="parTrans" cxnId="{F9E08E78-4A69-45A2-8C06-E2D4854F16C1}">
      <dgm:prSet/>
      <dgm:spPr/>
      <dgm:t>
        <a:bodyPr/>
        <a:lstStyle/>
        <a:p>
          <a:endParaRPr lang="en-US"/>
        </a:p>
      </dgm:t>
    </dgm:pt>
    <dgm:pt modelId="{F7E2773D-5495-4D38-8940-CD281E512EBE}" type="sibTrans" cxnId="{F9E08E78-4A69-45A2-8C06-E2D4854F16C1}">
      <dgm:prSet/>
      <dgm:spPr/>
      <dgm:t>
        <a:bodyPr/>
        <a:lstStyle/>
        <a:p>
          <a:endParaRPr lang="en-US"/>
        </a:p>
      </dgm:t>
    </dgm:pt>
    <dgm:pt modelId="{E32FD406-342E-49DD-A4F5-AA43C10A32A5}">
      <dgm:prSet/>
      <dgm:spPr/>
      <dgm:t>
        <a:bodyPr/>
        <a:lstStyle/>
        <a:p>
          <a:r>
            <a:rPr lang="en-US" b="1"/>
            <a:t>Interviewer Question</a:t>
          </a:r>
          <a:r>
            <a:rPr lang="en-US"/>
            <a:t>: "How do you handle stress and pressure in your current role?"</a:t>
          </a:r>
        </a:p>
      </dgm:t>
    </dgm:pt>
    <dgm:pt modelId="{8021E12C-A9AC-49BB-87E8-4866B4D18A4E}" type="parTrans" cxnId="{9C44781C-563C-4B74-93D0-FD20C47AF24E}">
      <dgm:prSet/>
      <dgm:spPr/>
      <dgm:t>
        <a:bodyPr/>
        <a:lstStyle/>
        <a:p>
          <a:endParaRPr lang="en-US"/>
        </a:p>
      </dgm:t>
    </dgm:pt>
    <dgm:pt modelId="{8B61C238-3736-494A-ADD9-8A6791E0D110}" type="sibTrans" cxnId="{9C44781C-563C-4B74-93D0-FD20C47AF24E}">
      <dgm:prSet/>
      <dgm:spPr/>
      <dgm:t>
        <a:bodyPr/>
        <a:lstStyle/>
        <a:p>
          <a:endParaRPr lang="en-US"/>
        </a:p>
      </dgm:t>
    </dgm:pt>
    <dgm:pt modelId="{318AB808-5D26-4020-B3A7-6C9292BFE48A}">
      <dgm:prSet/>
      <dgm:spPr/>
      <dgm:t>
        <a:bodyPr/>
        <a:lstStyle/>
        <a:p>
          <a:r>
            <a:rPr lang="en-US" b="1"/>
            <a:t>Applicant Response</a:t>
          </a:r>
          <a:r>
            <a:rPr lang="en-US"/>
            <a:t>: "I handle it well. I do have a disability, but I’ve developed great strategies to manage stress."</a:t>
          </a:r>
        </a:p>
      </dgm:t>
    </dgm:pt>
    <dgm:pt modelId="{C4A91216-8107-4EC6-BAEB-31AB05F9B080}" type="parTrans" cxnId="{4313C4D4-707B-4D15-B756-51EA827B617A}">
      <dgm:prSet/>
      <dgm:spPr/>
      <dgm:t>
        <a:bodyPr/>
        <a:lstStyle/>
        <a:p>
          <a:endParaRPr lang="en-US"/>
        </a:p>
      </dgm:t>
    </dgm:pt>
    <dgm:pt modelId="{5DCE351A-3F20-41D7-A900-BFB9A7378583}" type="sibTrans" cxnId="{4313C4D4-707B-4D15-B756-51EA827B617A}">
      <dgm:prSet/>
      <dgm:spPr/>
      <dgm:t>
        <a:bodyPr/>
        <a:lstStyle/>
        <a:p>
          <a:endParaRPr lang="en-US"/>
        </a:p>
      </dgm:t>
    </dgm:pt>
    <dgm:pt modelId="{AAE17579-D91E-4D6B-8AF3-A4B4E3F340BE}">
      <dgm:prSet/>
      <dgm:spPr/>
      <dgm:t>
        <a:bodyPr/>
        <a:lstStyle/>
        <a:p>
          <a:r>
            <a:rPr lang="en-US" b="1"/>
            <a:t>Interviewer Navigation</a:t>
          </a:r>
          <a:r>
            <a:rPr lang="en-US"/>
            <a:t>: "I appreciate your openness. Can you describe some of the strategies you use to manage stress effectively in your work?"</a:t>
          </a:r>
        </a:p>
      </dgm:t>
    </dgm:pt>
    <dgm:pt modelId="{382DF4FC-18E7-46CE-A552-F522AB546F36}" type="parTrans" cxnId="{CCD04A81-7702-44CA-B160-35B8549A2975}">
      <dgm:prSet/>
      <dgm:spPr/>
      <dgm:t>
        <a:bodyPr/>
        <a:lstStyle/>
        <a:p>
          <a:endParaRPr lang="en-US"/>
        </a:p>
      </dgm:t>
    </dgm:pt>
    <dgm:pt modelId="{25B9B230-810A-4277-BD36-DD2151E7B33F}" type="sibTrans" cxnId="{CCD04A81-7702-44CA-B160-35B8549A2975}">
      <dgm:prSet/>
      <dgm:spPr/>
      <dgm:t>
        <a:bodyPr/>
        <a:lstStyle/>
        <a:p>
          <a:endParaRPr lang="en-US"/>
        </a:p>
      </dgm:t>
    </dgm:pt>
    <dgm:pt modelId="{2394D97A-06AA-4745-8240-48CB37F63CF0}">
      <dgm:prSet/>
      <dgm:spPr/>
      <dgm:t>
        <a:bodyPr/>
        <a:lstStyle/>
        <a:p>
          <a:r>
            <a:rPr lang="en-US" b="1"/>
            <a:t>Example 3</a:t>
          </a:r>
          <a:endParaRPr lang="en-US"/>
        </a:p>
      </dgm:t>
    </dgm:pt>
    <dgm:pt modelId="{8FDD4636-D89F-4D10-85AE-8ADCC6203A11}" type="parTrans" cxnId="{8CBE0F5B-6F13-4EE2-8741-A499FF142BB5}">
      <dgm:prSet/>
      <dgm:spPr/>
      <dgm:t>
        <a:bodyPr/>
        <a:lstStyle/>
        <a:p>
          <a:endParaRPr lang="en-US"/>
        </a:p>
      </dgm:t>
    </dgm:pt>
    <dgm:pt modelId="{896378E0-14C2-468D-A421-4B9569437CFD}" type="sibTrans" cxnId="{8CBE0F5B-6F13-4EE2-8741-A499FF142BB5}">
      <dgm:prSet/>
      <dgm:spPr/>
      <dgm:t>
        <a:bodyPr/>
        <a:lstStyle/>
        <a:p>
          <a:endParaRPr lang="en-US"/>
        </a:p>
      </dgm:t>
    </dgm:pt>
    <dgm:pt modelId="{4E9D47C2-773B-4C45-A68B-5A105A50B790}">
      <dgm:prSet/>
      <dgm:spPr/>
      <dgm:t>
        <a:bodyPr/>
        <a:lstStyle/>
        <a:p>
          <a:r>
            <a:rPr lang="en-US" b="1"/>
            <a:t>Interviewer Question</a:t>
          </a:r>
          <a:r>
            <a:rPr lang="en-US"/>
            <a:t>: "Can you discuss a time when you had to meet a tight deadline?"</a:t>
          </a:r>
        </a:p>
      </dgm:t>
    </dgm:pt>
    <dgm:pt modelId="{D2B219AD-6C2D-4D3E-954D-BE13CD86A573}" type="parTrans" cxnId="{31EE8506-396A-4CDB-BBA8-8B0FF2938B46}">
      <dgm:prSet/>
      <dgm:spPr/>
      <dgm:t>
        <a:bodyPr/>
        <a:lstStyle/>
        <a:p>
          <a:endParaRPr lang="en-US"/>
        </a:p>
      </dgm:t>
    </dgm:pt>
    <dgm:pt modelId="{5962097F-1E89-4324-BD8B-6B764F55E495}" type="sibTrans" cxnId="{31EE8506-396A-4CDB-BBA8-8B0FF2938B46}">
      <dgm:prSet/>
      <dgm:spPr/>
      <dgm:t>
        <a:bodyPr/>
        <a:lstStyle/>
        <a:p>
          <a:endParaRPr lang="en-US"/>
        </a:p>
      </dgm:t>
    </dgm:pt>
    <dgm:pt modelId="{2D28F5B7-6E91-476A-B75C-2578EFA6BCFE}">
      <dgm:prSet/>
      <dgm:spPr/>
      <dgm:t>
        <a:bodyPr/>
        <a:lstStyle/>
        <a:p>
          <a:r>
            <a:rPr lang="en-US" b="1"/>
            <a:t>Applicant Response</a:t>
          </a:r>
          <a:r>
            <a:rPr lang="en-US"/>
            <a:t>: "Absolutely. I always plan my tasks around my religious practices, which helps me stay disciplined."</a:t>
          </a:r>
        </a:p>
      </dgm:t>
    </dgm:pt>
    <dgm:pt modelId="{EF22EC59-3012-404A-A266-5A7AE8A5B8C2}" type="parTrans" cxnId="{30656BEE-2707-4471-A91C-31003E0E0241}">
      <dgm:prSet/>
      <dgm:spPr/>
      <dgm:t>
        <a:bodyPr/>
        <a:lstStyle/>
        <a:p>
          <a:endParaRPr lang="en-US"/>
        </a:p>
      </dgm:t>
    </dgm:pt>
    <dgm:pt modelId="{FF5123BD-AE3E-4DA3-AB96-D8B0395FF74C}" type="sibTrans" cxnId="{30656BEE-2707-4471-A91C-31003E0E0241}">
      <dgm:prSet/>
      <dgm:spPr/>
      <dgm:t>
        <a:bodyPr/>
        <a:lstStyle/>
        <a:p>
          <a:endParaRPr lang="en-US"/>
        </a:p>
      </dgm:t>
    </dgm:pt>
    <dgm:pt modelId="{ED0008B1-A5EA-472D-8FD2-B88F0A718CAD}">
      <dgm:prSet/>
      <dgm:spPr/>
      <dgm:t>
        <a:bodyPr/>
        <a:lstStyle/>
        <a:p>
          <a:r>
            <a:rPr lang="en-US" b="1"/>
            <a:t>Interviewer Navigation</a:t>
          </a:r>
          <a:r>
            <a:rPr lang="en-US"/>
            <a:t>: "That’s good to hear. Let’s talk more about how you prioritize and manage your tasks to meet deadlines."</a:t>
          </a:r>
        </a:p>
      </dgm:t>
    </dgm:pt>
    <dgm:pt modelId="{7E794848-BEB5-427C-B839-DB9415680F2D}" type="parTrans" cxnId="{4DD0DB9C-CF2E-44AC-8F06-3CDEB79F0271}">
      <dgm:prSet/>
      <dgm:spPr/>
      <dgm:t>
        <a:bodyPr/>
        <a:lstStyle/>
        <a:p>
          <a:endParaRPr lang="en-US"/>
        </a:p>
      </dgm:t>
    </dgm:pt>
    <dgm:pt modelId="{127E2626-DC15-4194-B1C6-D6249E18A7D4}" type="sibTrans" cxnId="{4DD0DB9C-CF2E-44AC-8F06-3CDEB79F0271}">
      <dgm:prSet/>
      <dgm:spPr/>
      <dgm:t>
        <a:bodyPr/>
        <a:lstStyle/>
        <a:p>
          <a:endParaRPr lang="en-US"/>
        </a:p>
      </dgm:t>
    </dgm:pt>
    <dgm:pt modelId="{664B8EE2-B62F-41AA-A47B-2728646A2A0C}" type="pres">
      <dgm:prSet presAssocID="{8AFA1042-AE34-4750-9C56-2D72C0F64D62}" presName="linear" presStyleCnt="0">
        <dgm:presLayoutVars>
          <dgm:dir/>
          <dgm:animLvl val="lvl"/>
          <dgm:resizeHandles val="exact"/>
        </dgm:presLayoutVars>
      </dgm:prSet>
      <dgm:spPr/>
    </dgm:pt>
    <dgm:pt modelId="{ED4ED1D4-B1FD-4382-A59F-26A610F77EDD}" type="pres">
      <dgm:prSet presAssocID="{27D5552A-DD8A-4625-A975-C8AD515C010F}" presName="parentLin" presStyleCnt="0"/>
      <dgm:spPr/>
    </dgm:pt>
    <dgm:pt modelId="{5CF4CC57-1E57-4A4C-A2F6-1E240C5D415A}" type="pres">
      <dgm:prSet presAssocID="{27D5552A-DD8A-4625-A975-C8AD515C010F}" presName="parentLeftMargin" presStyleLbl="node1" presStyleIdx="0" presStyleCnt="3"/>
      <dgm:spPr/>
    </dgm:pt>
    <dgm:pt modelId="{F2083D28-7AE5-441C-80F6-D6315891D555}" type="pres">
      <dgm:prSet presAssocID="{27D5552A-DD8A-4625-A975-C8AD515C010F}" presName="parentText" presStyleLbl="node1" presStyleIdx="0" presStyleCnt="3">
        <dgm:presLayoutVars>
          <dgm:chMax val="0"/>
          <dgm:bulletEnabled val="1"/>
        </dgm:presLayoutVars>
      </dgm:prSet>
      <dgm:spPr/>
    </dgm:pt>
    <dgm:pt modelId="{152BBD04-4820-4826-B59A-20C5CBC07B3A}" type="pres">
      <dgm:prSet presAssocID="{27D5552A-DD8A-4625-A975-C8AD515C010F}" presName="negativeSpace" presStyleCnt="0"/>
      <dgm:spPr/>
    </dgm:pt>
    <dgm:pt modelId="{468394CD-50F8-4421-B679-19ED59B85CAD}" type="pres">
      <dgm:prSet presAssocID="{27D5552A-DD8A-4625-A975-C8AD515C010F}" presName="childText" presStyleLbl="conFgAcc1" presStyleIdx="0" presStyleCnt="3">
        <dgm:presLayoutVars>
          <dgm:bulletEnabled val="1"/>
        </dgm:presLayoutVars>
      </dgm:prSet>
      <dgm:spPr/>
    </dgm:pt>
    <dgm:pt modelId="{D352C669-E1AC-409C-812C-B0F10AA3323C}" type="pres">
      <dgm:prSet presAssocID="{AD255A16-609E-45E1-827A-B3FF9509ED67}" presName="spaceBetweenRectangles" presStyleCnt="0"/>
      <dgm:spPr/>
    </dgm:pt>
    <dgm:pt modelId="{32F71F94-4DEB-4B53-ACAC-12015CCF1C4B}" type="pres">
      <dgm:prSet presAssocID="{3D68AB5A-311B-4F7B-8A22-B3E0944B1177}" presName="parentLin" presStyleCnt="0"/>
      <dgm:spPr/>
    </dgm:pt>
    <dgm:pt modelId="{E1945954-2558-48B4-B63A-A57C8499A177}" type="pres">
      <dgm:prSet presAssocID="{3D68AB5A-311B-4F7B-8A22-B3E0944B1177}" presName="parentLeftMargin" presStyleLbl="node1" presStyleIdx="0" presStyleCnt="3"/>
      <dgm:spPr/>
    </dgm:pt>
    <dgm:pt modelId="{5486A4C1-8440-4A2E-96AB-D5E3071BEFD6}" type="pres">
      <dgm:prSet presAssocID="{3D68AB5A-311B-4F7B-8A22-B3E0944B1177}" presName="parentText" presStyleLbl="node1" presStyleIdx="1" presStyleCnt="3">
        <dgm:presLayoutVars>
          <dgm:chMax val="0"/>
          <dgm:bulletEnabled val="1"/>
        </dgm:presLayoutVars>
      </dgm:prSet>
      <dgm:spPr/>
    </dgm:pt>
    <dgm:pt modelId="{90DF39F5-29DE-4444-A096-9655F92E0987}" type="pres">
      <dgm:prSet presAssocID="{3D68AB5A-311B-4F7B-8A22-B3E0944B1177}" presName="negativeSpace" presStyleCnt="0"/>
      <dgm:spPr/>
    </dgm:pt>
    <dgm:pt modelId="{79FDCAB7-E557-40EC-9278-9B12B259CAEE}" type="pres">
      <dgm:prSet presAssocID="{3D68AB5A-311B-4F7B-8A22-B3E0944B1177}" presName="childText" presStyleLbl="conFgAcc1" presStyleIdx="1" presStyleCnt="3">
        <dgm:presLayoutVars>
          <dgm:bulletEnabled val="1"/>
        </dgm:presLayoutVars>
      </dgm:prSet>
      <dgm:spPr/>
    </dgm:pt>
    <dgm:pt modelId="{09370049-9217-4E3A-8A8C-297A4AD44824}" type="pres">
      <dgm:prSet presAssocID="{F7E2773D-5495-4D38-8940-CD281E512EBE}" presName="spaceBetweenRectangles" presStyleCnt="0"/>
      <dgm:spPr/>
    </dgm:pt>
    <dgm:pt modelId="{4AE59775-D99A-4492-BA52-CA21BE480915}" type="pres">
      <dgm:prSet presAssocID="{2394D97A-06AA-4745-8240-48CB37F63CF0}" presName="parentLin" presStyleCnt="0"/>
      <dgm:spPr/>
    </dgm:pt>
    <dgm:pt modelId="{718F8D10-AF4C-44DA-97FD-3FEC9FBAC8C1}" type="pres">
      <dgm:prSet presAssocID="{2394D97A-06AA-4745-8240-48CB37F63CF0}" presName="parentLeftMargin" presStyleLbl="node1" presStyleIdx="1" presStyleCnt="3"/>
      <dgm:spPr/>
    </dgm:pt>
    <dgm:pt modelId="{BB806AAB-3546-4BBA-9FEE-0D38EEC2700B}" type="pres">
      <dgm:prSet presAssocID="{2394D97A-06AA-4745-8240-48CB37F63CF0}" presName="parentText" presStyleLbl="node1" presStyleIdx="2" presStyleCnt="3">
        <dgm:presLayoutVars>
          <dgm:chMax val="0"/>
          <dgm:bulletEnabled val="1"/>
        </dgm:presLayoutVars>
      </dgm:prSet>
      <dgm:spPr/>
    </dgm:pt>
    <dgm:pt modelId="{E0E63057-F575-44C1-970C-834B202FAD4D}" type="pres">
      <dgm:prSet presAssocID="{2394D97A-06AA-4745-8240-48CB37F63CF0}" presName="negativeSpace" presStyleCnt="0"/>
      <dgm:spPr/>
    </dgm:pt>
    <dgm:pt modelId="{2634B7A6-1953-44C4-8643-DF3C95404DFD}" type="pres">
      <dgm:prSet presAssocID="{2394D97A-06AA-4745-8240-48CB37F63CF0}" presName="childText" presStyleLbl="conFgAcc1" presStyleIdx="2" presStyleCnt="3">
        <dgm:presLayoutVars>
          <dgm:bulletEnabled val="1"/>
        </dgm:presLayoutVars>
      </dgm:prSet>
      <dgm:spPr/>
    </dgm:pt>
  </dgm:ptLst>
  <dgm:cxnLst>
    <dgm:cxn modelId="{0D028E01-EBD1-475C-9522-CF0E14981671}" type="presOf" srcId="{419F7CE8-9621-4C6F-8967-6EF5E498BB3A}" destId="{468394CD-50F8-4421-B679-19ED59B85CAD}" srcOrd="0" destOrd="0" presId="urn:microsoft.com/office/officeart/2005/8/layout/list1"/>
    <dgm:cxn modelId="{31EE8506-396A-4CDB-BBA8-8B0FF2938B46}" srcId="{2394D97A-06AA-4745-8240-48CB37F63CF0}" destId="{4E9D47C2-773B-4C45-A68B-5A105A50B790}" srcOrd="0" destOrd="0" parTransId="{D2B219AD-6C2D-4D3E-954D-BE13CD86A573}" sibTransId="{5962097F-1E89-4324-BD8B-6B764F55E495}"/>
    <dgm:cxn modelId="{A9FF0B17-0CB2-4710-85A7-4E98C97DE662}" srcId="{27D5552A-DD8A-4625-A975-C8AD515C010F}" destId="{89EF4996-0992-4516-B98F-C6FB923EB298}" srcOrd="1" destOrd="0" parTransId="{FA0A29BF-6CA7-4C57-97E4-B2F412417B04}" sibTransId="{937B1474-4C90-4AB7-B481-E7423541AB2A}"/>
    <dgm:cxn modelId="{B999561A-4459-4A8B-960C-C1D782CFC407}" type="presOf" srcId="{E32FD406-342E-49DD-A4F5-AA43C10A32A5}" destId="{79FDCAB7-E557-40EC-9278-9B12B259CAEE}" srcOrd="0" destOrd="0" presId="urn:microsoft.com/office/officeart/2005/8/layout/list1"/>
    <dgm:cxn modelId="{9C44781C-563C-4B74-93D0-FD20C47AF24E}" srcId="{3D68AB5A-311B-4F7B-8A22-B3E0944B1177}" destId="{E32FD406-342E-49DD-A4F5-AA43C10A32A5}" srcOrd="0" destOrd="0" parTransId="{8021E12C-A9AC-49BB-87E8-4866B4D18A4E}" sibTransId="{8B61C238-3736-494A-ADD9-8A6791E0D110}"/>
    <dgm:cxn modelId="{7EC3591D-FD54-40AF-85E7-A66EA66A31AD}" type="presOf" srcId="{27D5552A-DD8A-4625-A975-C8AD515C010F}" destId="{5CF4CC57-1E57-4A4C-A2F6-1E240C5D415A}" srcOrd="0" destOrd="0" presId="urn:microsoft.com/office/officeart/2005/8/layout/list1"/>
    <dgm:cxn modelId="{2BA3472D-C5E6-46DC-9EB7-8D6FD23C8350}" type="presOf" srcId="{8AFA1042-AE34-4750-9C56-2D72C0F64D62}" destId="{664B8EE2-B62F-41AA-A47B-2728646A2A0C}" srcOrd="0" destOrd="0" presId="urn:microsoft.com/office/officeart/2005/8/layout/list1"/>
    <dgm:cxn modelId="{9A309E2D-76C0-4FA4-9605-4CAD19A3FFEC}" type="presOf" srcId="{89EF4996-0992-4516-B98F-C6FB923EB298}" destId="{468394CD-50F8-4421-B679-19ED59B85CAD}" srcOrd="0" destOrd="1" presId="urn:microsoft.com/office/officeart/2005/8/layout/list1"/>
    <dgm:cxn modelId="{8926112F-FC50-4133-A020-B436043EECBF}" srcId="{8AFA1042-AE34-4750-9C56-2D72C0F64D62}" destId="{27D5552A-DD8A-4625-A975-C8AD515C010F}" srcOrd="0" destOrd="0" parTransId="{249660AE-6F65-4680-87D2-5568F234BCF0}" sibTransId="{AD255A16-609E-45E1-827A-B3FF9509ED67}"/>
    <dgm:cxn modelId="{F8F2823A-3B99-4E7C-B706-E4D4D330328C}" srcId="{27D5552A-DD8A-4625-A975-C8AD515C010F}" destId="{98E02941-7178-454C-BC3A-86217FE3E329}" srcOrd="2" destOrd="0" parTransId="{9148C898-AE92-4FC4-BBBF-0815FE9D8D1C}" sibTransId="{93EA33E6-C620-47AA-B086-3E6680D7882E}"/>
    <dgm:cxn modelId="{73F21C3B-E5F8-44B6-9E40-79489672F25E}" type="presOf" srcId="{3D68AB5A-311B-4F7B-8A22-B3E0944B1177}" destId="{5486A4C1-8440-4A2E-96AB-D5E3071BEFD6}" srcOrd="1" destOrd="0" presId="urn:microsoft.com/office/officeart/2005/8/layout/list1"/>
    <dgm:cxn modelId="{8CBE0F5B-6F13-4EE2-8741-A499FF142BB5}" srcId="{8AFA1042-AE34-4750-9C56-2D72C0F64D62}" destId="{2394D97A-06AA-4745-8240-48CB37F63CF0}" srcOrd="2" destOrd="0" parTransId="{8FDD4636-D89F-4D10-85AE-8ADCC6203A11}" sibTransId="{896378E0-14C2-468D-A421-4B9569437CFD}"/>
    <dgm:cxn modelId="{31F7DA44-AC15-4DC3-BD53-20144F98073F}" type="presOf" srcId="{3D68AB5A-311B-4F7B-8A22-B3E0944B1177}" destId="{E1945954-2558-48B4-B63A-A57C8499A177}" srcOrd="0" destOrd="0" presId="urn:microsoft.com/office/officeart/2005/8/layout/list1"/>
    <dgm:cxn modelId="{91058746-BE47-45D5-A9CC-02F2EE196F06}" srcId="{27D5552A-DD8A-4625-A975-C8AD515C010F}" destId="{419F7CE8-9621-4C6F-8967-6EF5E498BB3A}" srcOrd="0" destOrd="0" parTransId="{10E7AC11-EE3F-48EF-8573-715AAB8726AF}" sibTransId="{E01D398F-8573-41BB-9760-E03BEA6621D3}"/>
    <dgm:cxn modelId="{BF0D8E6D-A166-43CE-9C63-C91100C11304}" type="presOf" srcId="{318AB808-5D26-4020-B3A7-6C9292BFE48A}" destId="{79FDCAB7-E557-40EC-9278-9B12B259CAEE}" srcOrd="0" destOrd="1" presId="urn:microsoft.com/office/officeart/2005/8/layout/list1"/>
    <dgm:cxn modelId="{2663FD4E-A939-4C47-91DD-0E80D09BCB45}" type="presOf" srcId="{2394D97A-06AA-4745-8240-48CB37F63CF0}" destId="{BB806AAB-3546-4BBA-9FEE-0D38EEC2700B}" srcOrd="1" destOrd="0" presId="urn:microsoft.com/office/officeart/2005/8/layout/list1"/>
    <dgm:cxn modelId="{FF111D4F-D22B-42BE-844B-115FC43EB79F}" type="presOf" srcId="{98E02941-7178-454C-BC3A-86217FE3E329}" destId="{468394CD-50F8-4421-B679-19ED59B85CAD}" srcOrd="0" destOrd="2" presId="urn:microsoft.com/office/officeart/2005/8/layout/list1"/>
    <dgm:cxn modelId="{F7B5C554-F068-4E5F-89ED-CD862F973B55}" type="presOf" srcId="{27D5552A-DD8A-4625-A975-C8AD515C010F}" destId="{F2083D28-7AE5-441C-80F6-D6315891D555}" srcOrd="1" destOrd="0" presId="urn:microsoft.com/office/officeart/2005/8/layout/list1"/>
    <dgm:cxn modelId="{F9E08E78-4A69-45A2-8C06-E2D4854F16C1}" srcId="{8AFA1042-AE34-4750-9C56-2D72C0F64D62}" destId="{3D68AB5A-311B-4F7B-8A22-B3E0944B1177}" srcOrd="1" destOrd="0" parTransId="{DAAC526D-AFF9-477C-84B8-80DEDB60E800}" sibTransId="{F7E2773D-5495-4D38-8940-CD281E512EBE}"/>
    <dgm:cxn modelId="{CCD04A81-7702-44CA-B160-35B8549A2975}" srcId="{3D68AB5A-311B-4F7B-8A22-B3E0944B1177}" destId="{AAE17579-D91E-4D6B-8AF3-A4B4E3F340BE}" srcOrd="2" destOrd="0" parTransId="{382DF4FC-18E7-46CE-A552-F522AB546F36}" sibTransId="{25B9B230-810A-4277-BD36-DD2151E7B33F}"/>
    <dgm:cxn modelId="{203F868F-53A6-4DD9-B43F-F7C338775D99}" type="presOf" srcId="{ED0008B1-A5EA-472D-8FD2-B88F0A718CAD}" destId="{2634B7A6-1953-44C4-8643-DF3C95404DFD}" srcOrd="0" destOrd="2" presId="urn:microsoft.com/office/officeart/2005/8/layout/list1"/>
    <dgm:cxn modelId="{05C33496-4969-4156-8DE2-A6622E90957A}" type="presOf" srcId="{4E9D47C2-773B-4C45-A68B-5A105A50B790}" destId="{2634B7A6-1953-44C4-8643-DF3C95404DFD}" srcOrd="0" destOrd="0" presId="urn:microsoft.com/office/officeart/2005/8/layout/list1"/>
    <dgm:cxn modelId="{4DD0DB9C-CF2E-44AC-8F06-3CDEB79F0271}" srcId="{2394D97A-06AA-4745-8240-48CB37F63CF0}" destId="{ED0008B1-A5EA-472D-8FD2-B88F0A718CAD}" srcOrd="2" destOrd="0" parTransId="{7E794848-BEB5-427C-B839-DB9415680F2D}" sibTransId="{127E2626-DC15-4194-B1C6-D6249E18A7D4}"/>
    <dgm:cxn modelId="{76DA80A3-BB90-40BC-9550-7FD25EC7C918}" type="presOf" srcId="{AAE17579-D91E-4D6B-8AF3-A4B4E3F340BE}" destId="{79FDCAB7-E557-40EC-9278-9B12B259CAEE}" srcOrd="0" destOrd="2" presId="urn:microsoft.com/office/officeart/2005/8/layout/list1"/>
    <dgm:cxn modelId="{B2E4DDC2-C959-448E-B789-8D800AECB835}" type="presOf" srcId="{2D28F5B7-6E91-476A-B75C-2578EFA6BCFE}" destId="{2634B7A6-1953-44C4-8643-DF3C95404DFD}" srcOrd="0" destOrd="1" presId="urn:microsoft.com/office/officeart/2005/8/layout/list1"/>
    <dgm:cxn modelId="{01973AD0-9BDD-45D1-B005-0B31CE0028F1}" type="presOf" srcId="{2394D97A-06AA-4745-8240-48CB37F63CF0}" destId="{718F8D10-AF4C-44DA-97FD-3FEC9FBAC8C1}" srcOrd="0" destOrd="0" presId="urn:microsoft.com/office/officeart/2005/8/layout/list1"/>
    <dgm:cxn modelId="{4313C4D4-707B-4D15-B756-51EA827B617A}" srcId="{3D68AB5A-311B-4F7B-8A22-B3E0944B1177}" destId="{318AB808-5D26-4020-B3A7-6C9292BFE48A}" srcOrd="1" destOrd="0" parTransId="{C4A91216-8107-4EC6-BAEB-31AB05F9B080}" sibTransId="{5DCE351A-3F20-41D7-A900-BFB9A7378583}"/>
    <dgm:cxn modelId="{30656BEE-2707-4471-A91C-31003E0E0241}" srcId="{2394D97A-06AA-4745-8240-48CB37F63CF0}" destId="{2D28F5B7-6E91-476A-B75C-2578EFA6BCFE}" srcOrd="1" destOrd="0" parTransId="{EF22EC59-3012-404A-A266-5A7AE8A5B8C2}" sibTransId="{FF5123BD-AE3E-4DA3-AB96-D8B0395FF74C}"/>
    <dgm:cxn modelId="{B11ED391-2F5B-4DE1-9471-DCAF3E323BDF}" type="presParOf" srcId="{664B8EE2-B62F-41AA-A47B-2728646A2A0C}" destId="{ED4ED1D4-B1FD-4382-A59F-26A610F77EDD}" srcOrd="0" destOrd="0" presId="urn:microsoft.com/office/officeart/2005/8/layout/list1"/>
    <dgm:cxn modelId="{036EA493-89D1-4E7A-8A32-D5F740B4C017}" type="presParOf" srcId="{ED4ED1D4-B1FD-4382-A59F-26A610F77EDD}" destId="{5CF4CC57-1E57-4A4C-A2F6-1E240C5D415A}" srcOrd="0" destOrd="0" presId="urn:microsoft.com/office/officeart/2005/8/layout/list1"/>
    <dgm:cxn modelId="{ADF3BEE6-2FDA-4D58-B59E-85E5461AD927}" type="presParOf" srcId="{ED4ED1D4-B1FD-4382-A59F-26A610F77EDD}" destId="{F2083D28-7AE5-441C-80F6-D6315891D555}" srcOrd="1" destOrd="0" presId="urn:microsoft.com/office/officeart/2005/8/layout/list1"/>
    <dgm:cxn modelId="{44364CDD-3665-4C73-93A2-AAC62FA4ECC1}" type="presParOf" srcId="{664B8EE2-B62F-41AA-A47B-2728646A2A0C}" destId="{152BBD04-4820-4826-B59A-20C5CBC07B3A}" srcOrd="1" destOrd="0" presId="urn:microsoft.com/office/officeart/2005/8/layout/list1"/>
    <dgm:cxn modelId="{67C26287-BBF2-45E8-8BAD-1C4CFBC16CF5}" type="presParOf" srcId="{664B8EE2-B62F-41AA-A47B-2728646A2A0C}" destId="{468394CD-50F8-4421-B679-19ED59B85CAD}" srcOrd="2" destOrd="0" presId="urn:microsoft.com/office/officeart/2005/8/layout/list1"/>
    <dgm:cxn modelId="{945C1BC5-C08D-4F36-8E00-E6F6E06C3B58}" type="presParOf" srcId="{664B8EE2-B62F-41AA-A47B-2728646A2A0C}" destId="{D352C669-E1AC-409C-812C-B0F10AA3323C}" srcOrd="3" destOrd="0" presId="urn:microsoft.com/office/officeart/2005/8/layout/list1"/>
    <dgm:cxn modelId="{79494C40-A1F7-4B69-93F9-1ABBE16A56F3}" type="presParOf" srcId="{664B8EE2-B62F-41AA-A47B-2728646A2A0C}" destId="{32F71F94-4DEB-4B53-ACAC-12015CCF1C4B}" srcOrd="4" destOrd="0" presId="urn:microsoft.com/office/officeart/2005/8/layout/list1"/>
    <dgm:cxn modelId="{62972591-6516-4027-B906-54E0F5255072}" type="presParOf" srcId="{32F71F94-4DEB-4B53-ACAC-12015CCF1C4B}" destId="{E1945954-2558-48B4-B63A-A57C8499A177}" srcOrd="0" destOrd="0" presId="urn:microsoft.com/office/officeart/2005/8/layout/list1"/>
    <dgm:cxn modelId="{9262813E-AD99-4814-B97A-154582A3218F}" type="presParOf" srcId="{32F71F94-4DEB-4B53-ACAC-12015CCF1C4B}" destId="{5486A4C1-8440-4A2E-96AB-D5E3071BEFD6}" srcOrd="1" destOrd="0" presId="urn:microsoft.com/office/officeart/2005/8/layout/list1"/>
    <dgm:cxn modelId="{27CBF44D-3BDC-4A8C-AB6A-EF0E4E1A4A1B}" type="presParOf" srcId="{664B8EE2-B62F-41AA-A47B-2728646A2A0C}" destId="{90DF39F5-29DE-4444-A096-9655F92E0987}" srcOrd="5" destOrd="0" presId="urn:microsoft.com/office/officeart/2005/8/layout/list1"/>
    <dgm:cxn modelId="{A6D5DA60-7142-44D6-8A91-8F55E502E1FB}" type="presParOf" srcId="{664B8EE2-B62F-41AA-A47B-2728646A2A0C}" destId="{79FDCAB7-E557-40EC-9278-9B12B259CAEE}" srcOrd="6" destOrd="0" presId="urn:microsoft.com/office/officeart/2005/8/layout/list1"/>
    <dgm:cxn modelId="{508C0820-AA76-4FE8-9CE1-7B0A39F1583C}" type="presParOf" srcId="{664B8EE2-B62F-41AA-A47B-2728646A2A0C}" destId="{09370049-9217-4E3A-8A8C-297A4AD44824}" srcOrd="7" destOrd="0" presId="urn:microsoft.com/office/officeart/2005/8/layout/list1"/>
    <dgm:cxn modelId="{E1F1DDC7-BF37-4B03-96B9-C1ADD21547EE}" type="presParOf" srcId="{664B8EE2-B62F-41AA-A47B-2728646A2A0C}" destId="{4AE59775-D99A-4492-BA52-CA21BE480915}" srcOrd="8" destOrd="0" presId="urn:microsoft.com/office/officeart/2005/8/layout/list1"/>
    <dgm:cxn modelId="{9EA7EE2F-C147-4013-A5C3-03D20C092373}" type="presParOf" srcId="{4AE59775-D99A-4492-BA52-CA21BE480915}" destId="{718F8D10-AF4C-44DA-97FD-3FEC9FBAC8C1}" srcOrd="0" destOrd="0" presId="urn:microsoft.com/office/officeart/2005/8/layout/list1"/>
    <dgm:cxn modelId="{8F3E6693-E237-4597-9956-2533B923242D}" type="presParOf" srcId="{4AE59775-D99A-4492-BA52-CA21BE480915}" destId="{BB806AAB-3546-4BBA-9FEE-0D38EEC2700B}" srcOrd="1" destOrd="0" presId="urn:microsoft.com/office/officeart/2005/8/layout/list1"/>
    <dgm:cxn modelId="{AFC1BD39-5A86-47A0-910C-7C00E1E9FAC6}" type="presParOf" srcId="{664B8EE2-B62F-41AA-A47B-2728646A2A0C}" destId="{E0E63057-F575-44C1-970C-834B202FAD4D}" srcOrd="9" destOrd="0" presId="urn:microsoft.com/office/officeart/2005/8/layout/list1"/>
    <dgm:cxn modelId="{5593C1B7-6C52-466D-8409-BDBE0E0051E9}" type="presParOf" srcId="{664B8EE2-B62F-41AA-A47B-2728646A2A0C}" destId="{2634B7A6-1953-44C4-8643-DF3C95404DF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035B4D-25B7-481A-B949-614C37F1362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E2FFDA5-2C77-4EFF-BC2B-DA18D134CEB7}">
      <dgm:prSet/>
      <dgm:spPr/>
      <dgm:t>
        <a:bodyPr/>
        <a:lstStyle/>
        <a:p>
          <a:pPr>
            <a:lnSpc>
              <a:spcPct val="100000"/>
            </a:lnSpc>
          </a:pPr>
          <a:r>
            <a:rPr lang="en-US" b="1" i="0" baseline="0" dirty="0"/>
            <a:t>Screening Candidates</a:t>
          </a:r>
          <a:r>
            <a:rPr lang="en-US" b="0" i="0" baseline="0" dirty="0"/>
            <a:t>: Ensure candidates meet minimum qualifications and that the pay range matches their requirements. Ideally, you want to narrow your interview pool to the top 20-30% of applicants.</a:t>
          </a:r>
          <a:endParaRPr lang="en-US" dirty="0"/>
        </a:p>
      </dgm:t>
    </dgm:pt>
    <dgm:pt modelId="{43B7E7B3-86BE-4715-B9CE-C70908E0B5DB}" type="parTrans" cxnId="{53B51D41-7717-4BC3-A08A-414004997809}">
      <dgm:prSet/>
      <dgm:spPr/>
      <dgm:t>
        <a:bodyPr/>
        <a:lstStyle/>
        <a:p>
          <a:endParaRPr lang="en-US"/>
        </a:p>
      </dgm:t>
    </dgm:pt>
    <dgm:pt modelId="{9835D4D5-D537-40CC-A55B-0F240813D6AC}" type="sibTrans" cxnId="{53B51D41-7717-4BC3-A08A-414004997809}">
      <dgm:prSet/>
      <dgm:spPr/>
      <dgm:t>
        <a:bodyPr/>
        <a:lstStyle/>
        <a:p>
          <a:endParaRPr lang="en-US"/>
        </a:p>
      </dgm:t>
    </dgm:pt>
    <dgm:pt modelId="{2A6D48A3-2A3C-4945-BAAF-C29A65F27615}">
      <dgm:prSet/>
      <dgm:spPr/>
      <dgm:t>
        <a:bodyPr/>
        <a:lstStyle/>
        <a:p>
          <a:pPr>
            <a:lnSpc>
              <a:spcPct val="100000"/>
            </a:lnSpc>
          </a:pPr>
          <a:r>
            <a:rPr lang="en-US" b="1" i="0" baseline="0"/>
            <a:t>Interview Environment</a:t>
          </a:r>
          <a:r>
            <a:rPr lang="en-US" b="0" i="0" baseline="0"/>
            <a:t>: Set up a quiet, private place free from distractions.</a:t>
          </a:r>
          <a:endParaRPr lang="en-US"/>
        </a:p>
      </dgm:t>
    </dgm:pt>
    <dgm:pt modelId="{57CC20C3-2DC3-4378-8E9C-86524C457D09}" type="parTrans" cxnId="{7668E253-D480-40E5-B20A-AB245B1B6BB6}">
      <dgm:prSet/>
      <dgm:spPr/>
      <dgm:t>
        <a:bodyPr/>
        <a:lstStyle/>
        <a:p>
          <a:endParaRPr lang="en-US"/>
        </a:p>
      </dgm:t>
    </dgm:pt>
    <dgm:pt modelId="{D61701C0-0D62-4C26-A7E9-29F28FD806DB}" type="sibTrans" cxnId="{7668E253-D480-40E5-B20A-AB245B1B6BB6}">
      <dgm:prSet/>
      <dgm:spPr/>
      <dgm:t>
        <a:bodyPr/>
        <a:lstStyle/>
        <a:p>
          <a:endParaRPr lang="en-US"/>
        </a:p>
      </dgm:t>
    </dgm:pt>
    <dgm:pt modelId="{C71EDCEA-0F14-4C62-ADDD-CEF6A4A1FA64}">
      <dgm:prSet/>
      <dgm:spPr/>
      <dgm:t>
        <a:bodyPr/>
        <a:lstStyle/>
        <a:p>
          <a:pPr>
            <a:lnSpc>
              <a:spcPct val="100000"/>
            </a:lnSpc>
          </a:pPr>
          <a:r>
            <a:rPr lang="en-US" b="1" i="0" baseline="0"/>
            <a:t>Materials</a:t>
          </a:r>
          <a:r>
            <a:rPr lang="en-US" b="0" i="0" baseline="0"/>
            <a:t>: Have the job description, resume, and application ready for review. </a:t>
          </a:r>
          <a:endParaRPr lang="en-US"/>
        </a:p>
      </dgm:t>
    </dgm:pt>
    <dgm:pt modelId="{570BDD27-A0D9-4915-A906-3730A1970E41}" type="parTrans" cxnId="{D12C4D67-587E-4974-B62F-0B4A4AF30A92}">
      <dgm:prSet/>
      <dgm:spPr/>
      <dgm:t>
        <a:bodyPr/>
        <a:lstStyle/>
        <a:p>
          <a:endParaRPr lang="en-US"/>
        </a:p>
      </dgm:t>
    </dgm:pt>
    <dgm:pt modelId="{84C920DF-A9DB-4427-8F49-E47529DB3A13}" type="sibTrans" cxnId="{D12C4D67-587E-4974-B62F-0B4A4AF30A92}">
      <dgm:prSet/>
      <dgm:spPr/>
      <dgm:t>
        <a:bodyPr/>
        <a:lstStyle/>
        <a:p>
          <a:endParaRPr lang="en-US"/>
        </a:p>
      </dgm:t>
    </dgm:pt>
    <dgm:pt modelId="{47EF8475-2123-4270-AE4A-FC886C9D72F8}" type="pres">
      <dgm:prSet presAssocID="{EE035B4D-25B7-481A-B949-614C37F13627}" presName="linear" presStyleCnt="0">
        <dgm:presLayoutVars>
          <dgm:animLvl val="lvl"/>
          <dgm:resizeHandles val="exact"/>
        </dgm:presLayoutVars>
      </dgm:prSet>
      <dgm:spPr/>
    </dgm:pt>
    <dgm:pt modelId="{FBF9A56F-90CB-4C5F-88A9-2A81A814CF6A}" type="pres">
      <dgm:prSet presAssocID="{CE2FFDA5-2C77-4EFF-BC2B-DA18D134CEB7}" presName="parentText" presStyleLbl="node1" presStyleIdx="0" presStyleCnt="3">
        <dgm:presLayoutVars>
          <dgm:chMax val="0"/>
          <dgm:bulletEnabled val="1"/>
        </dgm:presLayoutVars>
      </dgm:prSet>
      <dgm:spPr/>
    </dgm:pt>
    <dgm:pt modelId="{FBD89966-F363-4272-894F-49DFC71AB4E3}" type="pres">
      <dgm:prSet presAssocID="{9835D4D5-D537-40CC-A55B-0F240813D6AC}" presName="spacer" presStyleCnt="0"/>
      <dgm:spPr/>
    </dgm:pt>
    <dgm:pt modelId="{121303EF-999E-4DB4-A440-A7C2EEBE9455}" type="pres">
      <dgm:prSet presAssocID="{2A6D48A3-2A3C-4945-BAAF-C29A65F27615}" presName="parentText" presStyleLbl="node1" presStyleIdx="1" presStyleCnt="3">
        <dgm:presLayoutVars>
          <dgm:chMax val="0"/>
          <dgm:bulletEnabled val="1"/>
        </dgm:presLayoutVars>
      </dgm:prSet>
      <dgm:spPr/>
    </dgm:pt>
    <dgm:pt modelId="{AC45F9C8-21B4-4AB3-ACB3-0071CC74B5E4}" type="pres">
      <dgm:prSet presAssocID="{D61701C0-0D62-4C26-A7E9-29F28FD806DB}" presName="spacer" presStyleCnt="0"/>
      <dgm:spPr/>
    </dgm:pt>
    <dgm:pt modelId="{ABD7EDB6-4CE8-4BA5-9D9D-FD0E4EE6E287}" type="pres">
      <dgm:prSet presAssocID="{C71EDCEA-0F14-4C62-ADDD-CEF6A4A1FA64}" presName="parentText" presStyleLbl="node1" presStyleIdx="2" presStyleCnt="3">
        <dgm:presLayoutVars>
          <dgm:chMax val="0"/>
          <dgm:bulletEnabled val="1"/>
        </dgm:presLayoutVars>
      </dgm:prSet>
      <dgm:spPr/>
    </dgm:pt>
  </dgm:ptLst>
  <dgm:cxnLst>
    <dgm:cxn modelId="{D001E505-AF5D-4F75-9187-C38BD5D3C2AB}" type="presOf" srcId="{C71EDCEA-0F14-4C62-ADDD-CEF6A4A1FA64}" destId="{ABD7EDB6-4CE8-4BA5-9D9D-FD0E4EE6E287}" srcOrd="0" destOrd="0" presId="urn:microsoft.com/office/officeart/2005/8/layout/vList2"/>
    <dgm:cxn modelId="{53B51D41-7717-4BC3-A08A-414004997809}" srcId="{EE035B4D-25B7-481A-B949-614C37F13627}" destId="{CE2FFDA5-2C77-4EFF-BC2B-DA18D134CEB7}" srcOrd="0" destOrd="0" parTransId="{43B7E7B3-86BE-4715-B9CE-C70908E0B5DB}" sibTransId="{9835D4D5-D537-40CC-A55B-0F240813D6AC}"/>
    <dgm:cxn modelId="{D12C4D67-587E-4974-B62F-0B4A4AF30A92}" srcId="{EE035B4D-25B7-481A-B949-614C37F13627}" destId="{C71EDCEA-0F14-4C62-ADDD-CEF6A4A1FA64}" srcOrd="2" destOrd="0" parTransId="{570BDD27-A0D9-4915-A906-3730A1970E41}" sibTransId="{84C920DF-A9DB-4427-8F49-E47529DB3A13}"/>
    <dgm:cxn modelId="{7668E253-D480-40E5-B20A-AB245B1B6BB6}" srcId="{EE035B4D-25B7-481A-B949-614C37F13627}" destId="{2A6D48A3-2A3C-4945-BAAF-C29A65F27615}" srcOrd="1" destOrd="0" parTransId="{57CC20C3-2DC3-4378-8E9C-86524C457D09}" sibTransId="{D61701C0-0D62-4C26-A7E9-29F28FD806DB}"/>
    <dgm:cxn modelId="{2F514EB6-10D4-430E-AECB-F2AE12825540}" type="presOf" srcId="{2A6D48A3-2A3C-4945-BAAF-C29A65F27615}" destId="{121303EF-999E-4DB4-A440-A7C2EEBE9455}" srcOrd="0" destOrd="0" presId="urn:microsoft.com/office/officeart/2005/8/layout/vList2"/>
    <dgm:cxn modelId="{2EE6C1D7-9B00-4F42-8934-C0FB9FB7E599}" type="presOf" srcId="{EE035B4D-25B7-481A-B949-614C37F13627}" destId="{47EF8475-2123-4270-AE4A-FC886C9D72F8}" srcOrd="0" destOrd="0" presId="urn:microsoft.com/office/officeart/2005/8/layout/vList2"/>
    <dgm:cxn modelId="{A0D360ED-631C-4324-A6E9-D5A42EAD9B9A}" type="presOf" srcId="{CE2FFDA5-2C77-4EFF-BC2B-DA18D134CEB7}" destId="{FBF9A56F-90CB-4C5F-88A9-2A81A814CF6A}" srcOrd="0" destOrd="0" presId="urn:microsoft.com/office/officeart/2005/8/layout/vList2"/>
    <dgm:cxn modelId="{34C0DCC6-8BF3-4BAF-A009-6BD0AAEE93E6}" type="presParOf" srcId="{47EF8475-2123-4270-AE4A-FC886C9D72F8}" destId="{FBF9A56F-90CB-4C5F-88A9-2A81A814CF6A}" srcOrd="0" destOrd="0" presId="urn:microsoft.com/office/officeart/2005/8/layout/vList2"/>
    <dgm:cxn modelId="{6A5FDC20-853A-4F79-A915-FBBFB0786F4E}" type="presParOf" srcId="{47EF8475-2123-4270-AE4A-FC886C9D72F8}" destId="{FBD89966-F363-4272-894F-49DFC71AB4E3}" srcOrd="1" destOrd="0" presId="urn:microsoft.com/office/officeart/2005/8/layout/vList2"/>
    <dgm:cxn modelId="{47ADF373-A088-4C31-B3D6-457A78EF14D2}" type="presParOf" srcId="{47EF8475-2123-4270-AE4A-FC886C9D72F8}" destId="{121303EF-999E-4DB4-A440-A7C2EEBE9455}" srcOrd="2" destOrd="0" presId="urn:microsoft.com/office/officeart/2005/8/layout/vList2"/>
    <dgm:cxn modelId="{A7323CE4-989E-4999-877A-B53AD549B4A1}" type="presParOf" srcId="{47EF8475-2123-4270-AE4A-FC886C9D72F8}" destId="{AC45F9C8-21B4-4AB3-ACB3-0071CC74B5E4}" srcOrd="3" destOrd="0" presId="urn:microsoft.com/office/officeart/2005/8/layout/vList2"/>
    <dgm:cxn modelId="{5B5C8CE8-0C12-48EF-84A1-9E8656354E96}" type="presParOf" srcId="{47EF8475-2123-4270-AE4A-FC886C9D72F8}" destId="{ABD7EDB6-4CE8-4BA5-9D9D-FD0E4EE6E28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FCF184-B14E-4826-92F6-EB2D531357D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18DB75A-E449-41FD-94DF-C5554F894E6F}">
      <dgm:prSet/>
      <dgm:spPr/>
      <dgm:t>
        <a:bodyPr/>
        <a:lstStyle/>
        <a:p>
          <a:r>
            <a:rPr lang="en-US" b="1"/>
            <a:t>Steps for Preparing Questions:</a:t>
          </a:r>
          <a:endParaRPr lang="en-US"/>
        </a:p>
      </dgm:t>
    </dgm:pt>
    <dgm:pt modelId="{8C7FC50B-A38F-4606-9353-AC30FAD2BE50}" type="parTrans" cxnId="{DC1A5E79-AF4C-4558-AE11-A3738F5AF2FD}">
      <dgm:prSet/>
      <dgm:spPr/>
      <dgm:t>
        <a:bodyPr/>
        <a:lstStyle/>
        <a:p>
          <a:endParaRPr lang="en-US"/>
        </a:p>
      </dgm:t>
    </dgm:pt>
    <dgm:pt modelId="{AB84EABA-2902-4EC5-AE7E-8D9E3EB7B3D4}" type="sibTrans" cxnId="{DC1A5E79-AF4C-4558-AE11-A3738F5AF2FD}">
      <dgm:prSet/>
      <dgm:spPr/>
      <dgm:t>
        <a:bodyPr/>
        <a:lstStyle/>
        <a:p>
          <a:endParaRPr lang="en-US"/>
        </a:p>
      </dgm:t>
    </dgm:pt>
    <dgm:pt modelId="{7D7CE438-6C6C-4003-A204-DE7C0A34BF56}">
      <dgm:prSet/>
      <dgm:spPr/>
      <dgm:t>
        <a:bodyPr/>
        <a:lstStyle/>
        <a:p>
          <a:r>
            <a:rPr lang="en-US" dirty="0"/>
            <a:t>Structured Questions: Prepare specific, relevant questions for each candidate.</a:t>
          </a:r>
        </a:p>
      </dgm:t>
    </dgm:pt>
    <dgm:pt modelId="{F0158752-86F4-471E-B006-C70D4C1EE3C1}" type="parTrans" cxnId="{8C09E9BE-F771-4E2C-AF6D-954921A0F4FE}">
      <dgm:prSet/>
      <dgm:spPr/>
      <dgm:t>
        <a:bodyPr/>
        <a:lstStyle/>
        <a:p>
          <a:endParaRPr lang="en-US"/>
        </a:p>
      </dgm:t>
    </dgm:pt>
    <dgm:pt modelId="{C83B2B0C-2F78-496D-BF8C-BE41A0EC632F}" type="sibTrans" cxnId="{8C09E9BE-F771-4E2C-AF6D-954921A0F4FE}">
      <dgm:prSet/>
      <dgm:spPr/>
      <dgm:t>
        <a:bodyPr/>
        <a:lstStyle/>
        <a:p>
          <a:endParaRPr lang="en-US"/>
        </a:p>
      </dgm:t>
    </dgm:pt>
    <dgm:pt modelId="{2851CE35-B729-4DFD-8E05-619EF60B9786}">
      <dgm:prSet/>
      <dgm:spPr/>
      <dgm:t>
        <a:bodyPr/>
        <a:lstStyle/>
        <a:p>
          <a:r>
            <a:rPr lang="en-US"/>
            <a:t>Customization: Tailor questions to the job role and specific responsibilities.</a:t>
          </a:r>
        </a:p>
      </dgm:t>
    </dgm:pt>
    <dgm:pt modelId="{427FCC5A-79A7-4164-9846-960EA1F27256}" type="parTrans" cxnId="{CFA4D793-38AF-41DD-94E2-592AD9CAEDA2}">
      <dgm:prSet/>
      <dgm:spPr/>
      <dgm:t>
        <a:bodyPr/>
        <a:lstStyle/>
        <a:p>
          <a:endParaRPr lang="en-US"/>
        </a:p>
      </dgm:t>
    </dgm:pt>
    <dgm:pt modelId="{0624C1AB-8B3A-4AA0-920D-1222AAFE8BE5}" type="sibTrans" cxnId="{CFA4D793-38AF-41DD-94E2-592AD9CAEDA2}">
      <dgm:prSet/>
      <dgm:spPr/>
      <dgm:t>
        <a:bodyPr/>
        <a:lstStyle/>
        <a:p>
          <a:endParaRPr lang="en-US"/>
        </a:p>
      </dgm:t>
    </dgm:pt>
    <dgm:pt modelId="{C641439D-C9F3-47D0-B00A-94F2783546C2}">
      <dgm:prSet/>
      <dgm:spPr/>
      <dgm:t>
        <a:bodyPr/>
        <a:lstStyle/>
        <a:p>
          <a:r>
            <a:rPr lang="en-US" b="1"/>
            <a:t>Types of Questions:</a:t>
          </a:r>
          <a:endParaRPr lang="en-US"/>
        </a:p>
      </dgm:t>
    </dgm:pt>
    <dgm:pt modelId="{9F832556-B272-4FD8-8B07-024BEC18AF5D}" type="parTrans" cxnId="{767CDA62-A7FC-4539-83DA-87BA836DBD7A}">
      <dgm:prSet/>
      <dgm:spPr/>
      <dgm:t>
        <a:bodyPr/>
        <a:lstStyle/>
        <a:p>
          <a:endParaRPr lang="en-US"/>
        </a:p>
      </dgm:t>
    </dgm:pt>
    <dgm:pt modelId="{71CBC9AE-C647-4643-9E32-2BB98B0F5081}" type="sibTrans" cxnId="{767CDA62-A7FC-4539-83DA-87BA836DBD7A}">
      <dgm:prSet/>
      <dgm:spPr/>
      <dgm:t>
        <a:bodyPr/>
        <a:lstStyle/>
        <a:p>
          <a:endParaRPr lang="en-US"/>
        </a:p>
      </dgm:t>
    </dgm:pt>
    <dgm:pt modelId="{30D742EA-CBE7-4EDD-BE99-F9A814155A02}">
      <dgm:prSet/>
      <dgm:spPr/>
      <dgm:t>
        <a:bodyPr/>
        <a:lstStyle/>
        <a:p>
          <a:r>
            <a:rPr lang="en-US" b="1"/>
            <a:t>Situational</a:t>
          </a:r>
          <a:r>
            <a:rPr lang="en-US"/>
            <a:t>: "What would you do in this situation?"</a:t>
          </a:r>
        </a:p>
      </dgm:t>
    </dgm:pt>
    <dgm:pt modelId="{F941723E-B202-4A6B-9A9F-6D35C1566527}" type="parTrans" cxnId="{7BC5C3AC-CAF0-4004-99CF-D6A73E29D5C9}">
      <dgm:prSet/>
      <dgm:spPr/>
      <dgm:t>
        <a:bodyPr/>
        <a:lstStyle/>
        <a:p>
          <a:endParaRPr lang="en-US"/>
        </a:p>
      </dgm:t>
    </dgm:pt>
    <dgm:pt modelId="{DCC0B22C-D836-4176-899D-E2F4FEF40356}" type="sibTrans" cxnId="{7BC5C3AC-CAF0-4004-99CF-D6A73E29D5C9}">
      <dgm:prSet/>
      <dgm:spPr/>
      <dgm:t>
        <a:bodyPr/>
        <a:lstStyle/>
        <a:p>
          <a:endParaRPr lang="en-US"/>
        </a:p>
      </dgm:t>
    </dgm:pt>
    <dgm:pt modelId="{048BFD37-8FDF-4D3C-8E2E-C60AD2BBA324}">
      <dgm:prSet/>
      <dgm:spPr/>
      <dgm:t>
        <a:bodyPr/>
        <a:lstStyle/>
        <a:p>
          <a:r>
            <a:rPr lang="en-US" b="1"/>
            <a:t>Behavioral</a:t>
          </a:r>
          <a:r>
            <a:rPr lang="en-US"/>
            <a:t>: "Tell me about a time when you had to handle a difficult situation."</a:t>
          </a:r>
        </a:p>
      </dgm:t>
    </dgm:pt>
    <dgm:pt modelId="{C291BD97-1AA2-4A99-88BD-A943A462BC5C}" type="parTrans" cxnId="{ED8FBCED-CEF9-4AAB-85B4-EF3D8C76279D}">
      <dgm:prSet/>
      <dgm:spPr/>
      <dgm:t>
        <a:bodyPr/>
        <a:lstStyle/>
        <a:p>
          <a:endParaRPr lang="en-US"/>
        </a:p>
      </dgm:t>
    </dgm:pt>
    <dgm:pt modelId="{D1D953E3-45A3-4ADC-8A99-58E293CEAF13}" type="sibTrans" cxnId="{ED8FBCED-CEF9-4AAB-85B4-EF3D8C76279D}">
      <dgm:prSet/>
      <dgm:spPr/>
      <dgm:t>
        <a:bodyPr/>
        <a:lstStyle/>
        <a:p>
          <a:endParaRPr lang="en-US"/>
        </a:p>
      </dgm:t>
    </dgm:pt>
    <dgm:pt modelId="{26B6FB91-4C04-46F6-857C-BC1C85B53B8E}">
      <dgm:prSet/>
      <dgm:spPr/>
      <dgm:t>
        <a:bodyPr/>
        <a:lstStyle/>
        <a:p>
          <a:r>
            <a:rPr lang="en-US" b="1" dirty="0"/>
            <a:t>Competency-Based</a:t>
          </a:r>
          <a:r>
            <a:rPr lang="en-US" dirty="0"/>
            <a:t>: "What skills do you have that make you a good fit for this role?"</a:t>
          </a:r>
        </a:p>
      </dgm:t>
    </dgm:pt>
    <dgm:pt modelId="{EC46486D-8E9C-4309-BE32-BC517633C0DF}" type="parTrans" cxnId="{FF75E58C-874B-4011-B97B-354B5370EB37}">
      <dgm:prSet/>
      <dgm:spPr/>
      <dgm:t>
        <a:bodyPr/>
        <a:lstStyle/>
        <a:p>
          <a:endParaRPr lang="en-US"/>
        </a:p>
      </dgm:t>
    </dgm:pt>
    <dgm:pt modelId="{94320927-5C74-489D-9715-C3D15505A17D}" type="sibTrans" cxnId="{FF75E58C-874B-4011-B97B-354B5370EB37}">
      <dgm:prSet/>
      <dgm:spPr/>
      <dgm:t>
        <a:bodyPr/>
        <a:lstStyle/>
        <a:p>
          <a:endParaRPr lang="en-US"/>
        </a:p>
      </dgm:t>
    </dgm:pt>
    <dgm:pt modelId="{0190071D-FC07-4E06-89A1-F8C997C3AFE9}" type="pres">
      <dgm:prSet presAssocID="{2AFCF184-B14E-4826-92F6-EB2D531357D4}" presName="linear" presStyleCnt="0">
        <dgm:presLayoutVars>
          <dgm:animLvl val="lvl"/>
          <dgm:resizeHandles val="exact"/>
        </dgm:presLayoutVars>
      </dgm:prSet>
      <dgm:spPr/>
    </dgm:pt>
    <dgm:pt modelId="{A318AFF8-EDAF-430C-8774-6DA4EDD02604}" type="pres">
      <dgm:prSet presAssocID="{418DB75A-E449-41FD-94DF-C5554F894E6F}" presName="parentText" presStyleLbl="node1" presStyleIdx="0" presStyleCnt="2" custLinFactNeighborX="-8896">
        <dgm:presLayoutVars>
          <dgm:chMax val="0"/>
          <dgm:bulletEnabled val="1"/>
        </dgm:presLayoutVars>
      </dgm:prSet>
      <dgm:spPr/>
    </dgm:pt>
    <dgm:pt modelId="{C3BA7EB8-DC2D-4F04-8EE3-2D87ED6C8B0D}" type="pres">
      <dgm:prSet presAssocID="{418DB75A-E449-41FD-94DF-C5554F894E6F}" presName="childText" presStyleLbl="revTx" presStyleIdx="0" presStyleCnt="2">
        <dgm:presLayoutVars>
          <dgm:bulletEnabled val="1"/>
        </dgm:presLayoutVars>
      </dgm:prSet>
      <dgm:spPr/>
    </dgm:pt>
    <dgm:pt modelId="{7478315E-1B6A-489E-A62E-2FCFBF1ACD8D}" type="pres">
      <dgm:prSet presAssocID="{C641439D-C9F3-47D0-B00A-94F2783546C2}" presName="parentText" presStyleLbl="node1" presStyleIdx="1" presStyleCnt="2">
        <dgm:presLayoutVars>
          <dgm:chMax val="0"/>
          <dgm:bulletEnabled val="1"/>
        </dgm:presLayoutVars>
      </dgm:prSet>
      <dgm:spPr/>
    </dgm:pt>
    <dgm:pt modelId="{9F74844F-6DDE-4582-9614-3A7A4BE56CCE}" type="pres">
      <dgm:prSet presAssocID="{C641439D-C9F3-47D0-B00A-94F2783546C2}" presName="childText" presStyleLbl="revTx" presStyleIdx="1" presStyleCnt="2">
        <dgm:presLayoutVars>
          <dgm:bulletEnabled val="1"/>
        </dgm:presLayoutVars>
      </dgm:prSet>
      <dgm:spPr/>
    </dgm:pt>
  </dgm:ptLst>
  <dgm:cxnLst>
    <dgm:cxn modelId="{C80AD71B-937D-4E5C-9DD5-79A725CD9D4C}" type="presOf" srcId="{26B6FB91-4C04-46F6-857C-BC1C85B53B8E}" destId="{9F74844F-6DDE-4582-9614-3A7A4BE56CCE}" srcOrd="0" destOrd="2" presId="urn:microsoft.com/office/officeart/2005/8/layout/vList2"/>
    <dgm:cxn modelId="{10A1351E-D662-4A48-B285-6C7E2A88496C}" type="presOf" srcId="{30D742EA-CBE7-4EDD-BE99-F9A814155A02}" destId="{9F74844F-6DDE-4582-9614-3A7A4BE56CCE}" srcOrd="0" destOrd="0" presId="urn:microsoft.com/office/officeart/2005/8/layout/vList2"/>
    <dgm:cxn modelId="{BFB1CE23-B28D-4BF7-A89E-F8D7831E0F51}" type="presOf" srcId="{418DB75A-E449-41FD-94DF-C5554F894E6F}" destId="{A318AFF8-EDAF-430C-8774-6DA4EDD02604}" srcOrd="0" destOrd="0" presId="urn:microsoft.com/office/officeart/2005/8/layout/vList2"/>
    <dgm:cxn modelId="{969EE931-E036-4FB3-A616-0C0F244C53F7}" type="presOf" srcId="{2851CE35-B729-4DFD-8E05-619EF60B9786}" destId="{C3BA7EB8-DC2D-4F04-8EE3-2D87ED6C8B0D}" srcOrd="0" destOrd="1" presId="urn:microsoft.com/office/officeart/2005/8/layout/vList2"/>
    <dgm:cxn modelId="{767CDA62-A7FC-4539-83DA-87BA836DBD7A}" srcId="{2AFCF184-B14E-4826-92F6-EB2D531357D4}" destId="{C641439D-C9F3-47D0-B00A-94F2783546C2}" srcOrd="1" destOrd="0" parTransId="{9F832556-B272-4FD8-8B07-024BEC18AF5D}" sibTransId="{71CBC9AE-C647-4643-9E32-2BB98B0F5081}"/>
    <dgm:cxn modelId="{DC1A5E79-AF4C-4558-AE11-A3738F5AF2FD}" srcId="{2AFCF184-B14E-4826-92F6-EB2D531357D4}" destId="{418DB75A-E449-41FD-94DF-C5554F894E6F}" srcOrd="0" destOrd="0" parTransId="{8C7FC50B-A38F-4606-9353-AC30FAD2BE50}" sibTransId="{AB84EABA-2902-4EC5-AE7E-8D9E3EB7B3D4}"/>
    <dgm:cxn modelId="{78EFA887-CA50-43D3-A142-BCB4B1B21F66}" type="presOf" srcId="{2AFCF184-B14E-4826-92F6-EB2D531357D4}" destId="{0190071D-FC07-4E06-89A1-F8C997C3AFE9}" srcOrd="0" destOrd="0" presId="urn:microsoft.com/office/officeart/2005/8/layout/vList2"/>
    <dgm:cxn modelId="{FF75E58C-874B-4011-B97B-354B5370EB37}" srcId="{C641439D-C9F3-47D0-B00A-94F2783546C2}" destId="{26B6FB91-4C04-46F6-857C-BC1C85B53B8E}" srcOrd="2" destOrd="0" parTransId="{EC46486D-8E9C-4309-BE32-BC517633C0DF}" sibTransId="{94320927-5C74-489D-9715-C3D15505A17D}"/>
    <dgm:cxn modelId="{CFA4D793-38AF-41DD-94E2-592AD9CAEDA2}" srcId="{418DB75A-E449-41FD-94DF-C5554F894E6F}" destId="{2851CE35-B729-4DFD-8E05-619EF60B9786}" srcOrd="1" destOrd="0" parTransId="{427FCC5A-79A7-4164-9846-960EA1F27256}" sibTransId="{0624C1AB-8B3A-4AA0-920D-1222AAFE8BE5}"/>
    <dgm:cxn modelId="{0C47F996-25C2-4F68-B54C-51C84283FF50}" type="presOf" srcId="{048BFD37-8FDF-4D3C-8E2E-C60AD2BBA324}" destId="{9F74844F-6DDE-4582-9614-3A7A4BE56CCE}" srcOrd="0" destOrd="1" presId="urn:microsoft.com/office/officeart/2005/8/layout/vList2"/>
    <dgm:cxn modelId="{7BC5C3AC-CAF0-4004-99CF-D6A73E29D5C9}" srcId="{C641439D-C9F3-47D0-B00A-94F2783546C2}" destId="{30D742EA-CBE7-4EDD-BE99-F9A814155A02}" srcOrd="0" destOrd="0" parTransId="{F941723E-B202-4A6B-9A9F-6D35C1566527}" sibTransId="{DCC0B22C-D836-4176-899D-E2F4FEF40356}"/>
    <dgm:cxn modelId="{99CF5AB2-C09A-4E1A-8AC4-6A975393CA54}" type="presOf" srcId="{7D7CE438-6C6C-4003-A204-DE7C0A34BF56}" destId="{C3BA7EB8-DC2D-4F04-8EE3-2D87ED6C8B0D}" srcOrd="0" destOrd="0" presId="urn:microsoft.com/office/officeart/2005/8/layout/vList2"/>
    <dgm:cxn modelId="{8C09E9BE-F771-4E2C-AF6D-954921A0F4FE}" srcId="{418DB75A-E449-41FD-94DF-C5554F894E6F}" destId="{7D7CE438-6C6C-4003-A204-DE7C0A34BF56}" srcOrd="0" destOrd="0" parTransId="{F0158752-86F4-471E-B006-C70D4C1EE3C1}" sibTransId="{C83B2B0C-2F78-496D-BF8C-BE41A0EC632F}"/>
    <dgm:cxn modelId="{598EAFEB-BDF9-489C-B0BA-9F1450B3C66C}" type="presOf" srcId="{C641439D-C9F3-47D0-B00A-94F2783546C2}" destId="{7478315E-1B6A-489E-A62E-2FCFBF1ACD8D}" srcOrd="0" destOrd="0" presId="urn:microsoft.com/office/officeart/2005/8/layout/vList2"/>
    <dgm:cxn modelId="{ED8FBCED-CEF9-4AAB-85B4-EF3D8C76279D}" srcId="{C641439D-C9F3-47D0-B00A-94F2783546C2}" destId="{048BFD37-8FDF-4D3C-8E2E-C60AD2BBA324}" srcOrd="1" destOrd="0" parTransId="{C291BD97-1AA2-4A99-88BD-A943A462BC5C}" sibTransId="{D1D953E3-45A3-4ADC-8A99-58E293CEAF13}"/>
    <dgm:cxn modelId="{914A025D-A362-4CD6-A0EA-C12A8B10EB28}" type="presParOf" srcId="{0190071D-FC07-4E06-89A1-F8C997C3AFE9}" destId="{A318AFF8-EDAF-430C-8774-6DA4EDD02604}" srcOrd="0" destOrd="0" presId="urn:microsoft.com/office/officeart/2005/8/layout/vList2"/>
    <dgm:cxn modelId="{6859D01A-103D-48F2-94F4-B1A0E3AB3868}" type="presParOf" srcId="{0190071D-FC07-4E06-89A1-F8C997C3AFE9}" destId="{C3BA7EB8-DC2D-4F04-8EE3-2D87ED6C8B0D}" srcOrd="1" destOrd="0" presId="urn:microsoft.com/office/officeart/2005/8/layout/vList2"/>
    <dgm:cxn modelId="{7653335E-0347-4D4F-BEE5-10CC1277D9B7}" type="presParOf" srcId="{0190071D-FC07-4E06-89A1-F8C997C3AFE9}" destId="{7478315E-1B6A-489E-A62E-2FCFBF1ACD8D}" srcOrd="2" destOrd="0" presId="urn:microsoft.com/office/officeart/2005/8/layout/vList2"/>
    <dgm:cxn modelId="{0D2B3C1A-E693-484D-9F79-9622AAA4B866}" type="presParOf" srcId="{0190071D-FC07-4E06-89A1-F8C997C3AFE9}" destId="{9F74844F-6DDE-4582-9614-3A7A4BE56CC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2D10EA-3E2A-46EF-B8ED-55C15DC4F6EE}"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6973FCBC-216C-40F0-BA27-86408422CF0A}">
      <dgm:prSet/>
      <dgm:spPr/>
      <dgm:t>
        <a:bodyPr/>
        <a:lstStyle/>
        <a:p>
          <a:pPr>
            <a:lnSpc>
              <a:spcPct val="100000"/>
            </a:lnSpc>
          </a:pPr>
          <a:r>
            <a:rPr lang="en-US"/>
            <a:t>Situational Questions: Assess how candidates would handle hypothetical scenarios.</a:t>
          </a:r>
        </a:p>
      </dgm:t>
    </dgm:pt>
    <dgm:pt modelId="{DD3D5198-0E95-4064-9AAE-B5E63DDB0D78}" type="parTrans" cxnId="{9C227C9E-263B-4339-A295-1EB494192413}">
      <dgm:prSet/>
      <dgm:spPr/>
      <dgm:t>
        <a:bodyPr/>
        <a:lstStyle/>
        <a:p>
          <a:endParaRPr lang="en-US"/>
        </a:p>
      </dgm:t>
    </dgm:pt>
    <dgm:pt modelId="{365320D0-7AB3-4C07-A886-9CF8BC62C399}" type="sibTrans" cxnId="{9C227C9E-263B-4339-A295-1EB494192413}">
      <dgm:prSet/>
      <dgm:spPr/>
      <dgm:t>
        <a:bodyPr/>
        <a:lstStyle/>
        <a:p>
          <a:endParaRPr lang="en-US"/>
        </a:p>
      </dgm:t>
    </dgm:pt>
    <dgm:pt modelId="{48E5F13F-59A5-42CA-ABE2-742AA81ED3E6}">
      <dgm:prSet/>
      <dgm:spPr/>
      <dgm:t>
        <a:bodyPr/>
        <a:lstStyle/>
        <a:p>
          <a:pPr>
            <a:lnSpc>
              <a:spcPct val="100000"/>
            </a:lnSpc>
          </a:pPr>
          <a:r>
            <a:rPr lang="en-US"/>
            <a:t>"What would you do if you were faced with a tight deadline and multiple tasks to complete?"</a:t>
          </a:r>
        </a:p>
      </dgm:t>
    </dgm:pt>
    <dgm:pt modelId="{62481781-0B51-4B6C-8CC0-23D3F1405657}" type="parTrans" cxnId="{6A3C111E-3D1D-4796-99D3-327A6D730C6C}">
      <dgm:prSet/>
      <dgm:spPr/>
      <dgm:t>
        <a:bodyPr/>
        <a:lstStyle/>
        <a:p>
          <a:endParaRPr lang="en-US"/>
        </a:p>
      </dgm:t>
    </dgm:pt>
    <dgm:pt modelId="{98D71ABD-0482-4400-9010-67C2A2A611D8}" type="sibTrans" cxnId="{6A3C111E-3D1D-4796-99D3-327A6D730C6C}">
      <dgm:prSet/>
      <dgm:spPr/>
      <dgm:t>
        <a:bodyPr/>
        <a:lstStyle/>
        <a:p>
          <a:endParaRPr lang="en-US"/>
        </a:p>
      </dgm:t>
    </dgm:pt>
    <dgm:pt modelId="{7DEAD5DD-0F64-4191-8BB1-6EEB210494C9}">
      <dgm:prSet/>
      <dgm:spPr/>
      <dgm:t>
        <a:bodyPr/>
        <a:lstStyle/>
        <a:p>
          <a:pPr>
            <a:lnSpc>
              <a:spcPct val="100000"/>
            </a:lnSpc>
          </a:pPr>
          <a:r>
            <a:rPr lang="en-US"/>
            <a:t>Behavioral Questions: Focus on past experiences to predict future behavior.</a:t>
          </a:r>
        </a:p>
      </dgm:t>
    </dgm:pt>
    <dgm:pt modelId="{07E87845-9B28-469B-9701-DA4FCB51F61E}" type="parTrans" cxnId="{17A8B263-8CF0-4A5B-B1A8-68DE5C130036}">
      <dgm:prSet/>
      <dgm:spPr/>
      <dgm:t>
        <a:bodyPr/>
        <a:lstStyle/>
        <a:p>
          <a:endParaRPr lang="en-US"/>
        </a:p>
      </dgm:t>
    </dgm:pt>
    <dgm:pt modelId="{D379E04D-339C-4F2F-A939-F2005FA48EBB}" type="sibTrans" cxnId="{17A8B263-8CF0-4A5B-B1A8-68DE5C130036}">
      <dgm:prSet/>
      <dgm:spPr/>
      <dgm:t>
        <a:bodyPr/>
        <a:lstStyle/>
        <a:p>
          <a:endParaRPr lang="en-US"/>
        </a:p>
      </dgm:t>
    </dgm:pt>
    <dgm:pt modelId="{2BAF91B5-BDC9-4842-8CB9-B74A04F61815}">
      <dgm:prSet/>
      <dgm:spPr/>
      <dgm:t>
        <a:bodyPr/>
        <a:lstStyle/>
        <a:p>
          <a:pPr>
            <a:lnSpc>
              <a:spcPct val="100000"/>
            </a:lnSpc>
          </a:pPr>
          <a:r>
            <a:rPr lang="en-US"/>
            <a:t>"Tell me about a time when you had to handle a difficult situation at work."</a:t>
          </a:r>
        </a:p>
      </dgm:t>
    </dgm:pt>
    <dgm:pt modelId="{770AB646-38BA-4C07-ABE0-608D91893574}" type="parTrans" cxnId="{8AA1937E-FB81-4BFF-BF98-9BD11E5F5359}">
      <dgm:prSet/>
      <dgm:spPr/>
      <dgm:t>
        <a:bodyPr/>
        <a:lstStyle/>
        <a:p>
          <a:endParaRPr lang="en-US"/>
        </a:p>
      </dgm:t>
    </dgm:pt>
    <dgm:pt modelId="{2B81A417-423B-4C87-825F-FFD4C87F5DBC}" type="sibTrans" cxnId="{8AA1937E-FB81-4BFF-BF98-9BD11E5F5359}">
      <dgm:prSet/>
      <dgm:spPr/>
      <dgm:t>
        <a:bodyPr/>
        <a:lstStyle/>
        <a:p>
          <a:endParaRPr lang="en-US"/>
        </a:p>
      </dgm:t>
    </dgm:pt>
    <dgm:pt modelId="{03857B05-F41C-4B22-860F-C2C902772360}">
      <dgm:prSet/>
      <dgm:spPr/>
      <dgm:t>
        <a:bodyPr/>
        <a:lstStyle/>
        <a:p>
          <a:pPr>
            <a:lnSpc>
              <a:spcPct val="100000"/>
            </a:lnSpc>
          </a:pPr>
          <a:r>
            <a:rPr lang="en-US"/>
            <a:t>Competency-Based Questions: Evaluate specific skills and abilities relevant to the job.</a:t>
          </a:r>
        </a:p>
      </dgm:t>
    </dgm:pt>
    <dgm:pt modelId="{8A5048EE-5B42-4D67-B75B-5C02CDFE72C3}" type="parTrans" cxnId="{957F13F7-E7C8-4A59-873C-AA6291D0FF98}">
      <dgm:prSet/>
      <dgm:spPr/>
      <dgm:t>
        <a:bodyPr/>
        <a:lstStyle/>
        <a:p>
          <a:endParaRPr lang="en-US"/>
        </a:p>
      </dgm:t>
    </dgm:pt>
    <dgm:pt modelId="{AF3BFC6B-1D59-4454-A56D-B609640C9E5D}" type="sibTrans" cxnId="{957F13F7-E7C8-4A59-873C-AA6291D0FF98}">
      <dgm:prSet/>
      <dgm:spPr/>
      <dgm:t>
        <a:bodyPr/>
        <a:lstStyle/>
        <a:p>
          <a:endParaRPr lang="en-US"/>
        </a:p>
      </dgm:t>
    </dgm:pt>
    <dgm:pt modelId="{D277D501-9218-4906-9AAB-69AD9088F96D}">
      <dgm:prSet/>
      <dgm:spPr/>
      <dgm:t>
        <a:bodyPr/>
        <a:lstStyle/>
        <a:p>
          <a:pPr>
            <a:lnSpc>
              <a:spcPct val="100000"/>
            </a:lnSpc>
          </a:pPr>
          <a:r>
            <a:rPr lang="en-US"/>
            <a:t>"What technical skills do you possess that are crucial for this role?"</a:t>
          </a:r>
        </a:p>
      </dgm:t>
    </dgm:pt>
    <dgm:pt modelId="{8C3AE588-9259-43D8-8619-AEA076F33430}" type="parTrans" cxnId="{07900CD7-D6DA-4098-9D77-DEBA0A61B5E0}">
      <dgm:prSet/>
      <dgm:spPr/>
      <dgm:t>
        <a:bodyPr/>
        <a:lstStyle/>
        <a:p>
          <a:endParaRPr lang="en-US"/>
        </a:p>
      </dgm:t>
    </dgm:pt>
    <dgm:pt modelId="{8C77B2D9-858F-444F-96F9-41C11470189A}" type="sibTrans" cxnId="{07900CD7-D6DA-4098-9D77-DEBA0A61B5E0}">
      <dgm:prSet/>
      <dgm:spPr/>
      <dgm:t>
        <a:bodyPr/>
        <a:lstStyle/>
        <a:p>
          <a:endParaRPr lang="en-US"/>
        </a:p>
      </dgm:t>
    </dgm:pt>
    <dgm:pt modelId="{C722E713-0E0A-466C-806A-F4FD63BF40BF}">
      <dgm:prSet/>
      <dgm:spPr/>
      <dgm:t>
        <a:bodyPr/>
        <a:lstStyle/>
        <a:p>
          <a:pPr>
            <a:lnSpc>
              <a:spcPct val="100000"/>
            </a:lnSpc>
          </a:pPr>
          <a:r>
            <a:rPr lang="en-US"/>
            <a:t>Niche Questions: Designed to solve real-world problems based on previous experience.</a:t>
          </a:r>
        </a:p>
      </dgm:t>
    </dgm:pt>
    <dgm:pt modelId="{B4E221CB-3CB2-4231-B4C6-B1142EAB3C7A}" type="parTrans" cxnId="{10746179-2E6C-47A1-BD6E-CC5EC8168763}">
      <dgm:prSet/>
      <dgm:spPr/>
      <dgm:t>
        <a:bodyPr/>
        <a:lstStyle/>
        <a:p>
          <a:endParaRPr lang="en-US"/>
        </a:p>
      </dgm:t>
    </dgm:pt>
    <dgm:pt modelId="{EF7ED43B-B553-4AC4-8561-F8CA6CB1B2C3}" type="sibTrans" cxnId="{10746179-2E6C-47A1-BD6E-CC5EC8168763}">
      <dgm:prSet/>
      <dgm:spPr/>
      <dgm:t>
        <a:bodyPr/>
        <a:lstStyle/>
        <a:p>
          <a:endParaRPr lang="en-US"/>
        </a:p>
      </dgm:t>
    </dgm:pt>
    <dgm:pt modelId="{539B2512-6DC0-40E2-8B98-3E8C392A3835}">
      <dgm:prSet/>
      <dgm:spPr/>
      <dgm:t>
        <a:bodyPr/>
        <a:lstStyle/>
        <a:p>
          <a:pPr>
            <a:lnSpc>
              <a:spcPct val="100000"/>
            </a:lnSpc>
          </a:pPr>
          <a:r>
            <a:rPr lang="en-US"/>
            <a:t>"Describe a project where you had to develop a unique solution to a complex problem."</a:t>
          </a:r>
        </a:p>
      </dgm:t>
    </dgm:pt>
    <dgm:pt modelId="{8C975F6B-4E5E-4D9B-B900-9DC5B36315FC}" type="parTrans" cxnId="{13398317-DC95-45CA-91CC-8A6EBAEE0802}">
      <dgm:prSet/>
      <dgm:spPr/>
      <dgm:t>
        <a:bodyPr/>
        <a:lstStyle/>
        <a:p>
          <a:endParaRPr lang="en-US"/>
        </a:p>
      </dgm:t>
    </dgm:pt>
    <dgm:pt modelId="{5CCD25E5-F54D-42D8-8596-C52550509A53}" type="sibTrans" cxnId="{13398317-DC95-45CA-91CC-8A6EBAEE0802}">
      <dgm:prSet/>
      <dgm:spPr/>
      <dgm:t>
        <a:bodyPr/>
        <a:lstStyle/>
        <a:p>
          <a:endParaRPr lang="en-US"/>
        </a:p>
      </dgm:t>
    </dgm:pt>
    <dgm:pt modelId="{554132FC-686C-44AF-8F71-87B19D088C98}">
      <dgm:prSet/>
      <dgm:spPr/>
      <dgm:t>
        <a:bodyPr/>
        <a:lstStyle/>
        <a:p>
          <a:pPr>
            <a:lnSpc>
              <a:spcPct val="100000"/>
            </a:lnSpc>
          </a:pPr>
          <a:r>
            <a:rPr lang="en-US"/>
            <a:t>Case Study/Portfolio Questions: Assess experience and qualifications through examples of past work.</a:t>
          </a:r>
        </a:p>
      </dgm:t>
    </dgm:pt>
    <dgm:pt modelId="{DC47B298-91AA-4722-9D84-E475A04A078C}" type="parTrans" cxnId="{06D762EB-4FB3-4D4B-B2BA-A11A2E1CB50F}">
      <dgm:prSet/>
      <dgm:spPr/>
      <dgm:t>
        <a:bodyPr/>
        <a:lstStyle/>
        <a:p>
          <a:endParaRPr lang="en-US"/>
        </a:p>
      </dgm:t>
    </dgm:pt>
    <dgm:pt modelId="{715BBCC0-1AFE-4B36-A580-1FE613779F91}" type="sibTrans" cxnId="{06D762EB-4FB3-4D4B-B2BA-A11A2E1CB50F}">
      <dgm:prSet/>
      <dgm:spPr/>
      <dgm:t>
        <a:bodyPr/>
        <a:lstStyle/>
        <a:p>
          <a:endParaRPr lang="en-US"/>
        </a:p>
      </dgm:t>
    </dgm:pt>
    <dgm:pt modelId="{C48665B2-4E85-4C03-B6D6-4DCBC7FD2584}">
      <dgm:prSet/>
      <dgm:spPr/>
      <dgm:t>
        <a:bodyPr/>
        <a:lstStyle/>
        <a:p>
          <a:pPr>
            <a:lnSpc>
              <a:spcPct val="100000"/>
            </a:lnSpc>
          </a:pPr>
          <a:r>
            <a:rPr lang="en-US"/>
            <a:t>"Can you walk me through a recent project in your portfolio and your role in it?"</a:t>
          </a:r>
        </a:p>
      </dgm:t>
    </dgm:pt>
    <dgm:pt modelId="{4176A3B7-C517-443C-A41F-E99F75680473}" type="parTrans" cxnId="{2E33D74C-438B-428D-82D2-3AA005146D94}">
      <dgm:prSet/>
      <dgm:spPr/>
      <dgm:t>
        <a:bodyPr/>
        <a:lstStyle/>
        <a:p>
          <a:endParaRPr lang="en-US"/>
        </a:p>
      </dgm:t>
    </dgm:pt>
    <dgm:pt modelId="{5FE99FDD-8B4E-4A9A-969D-6BA81A9768FB}" type="sibTrans" cxnId="{2E33D74C-438B-428D-82D2-3AA005146D94}">
      <dgm:prSet/>
      <dgm:spPr/>
      <dgm:t>
        <a:bodyPr/>
        <a:lstStyle/>
        <a:p>
          <a:endParaRPr lang="en-US"/>
        </a:p>
      </dgm:t>
    </dgm:pt>
    <dgm:pt modelId="{04E44CC5-8224-42B2-82B7-02F7D3CB7200}">
      <dgm:prSet/>
      <dgm:spPr/>
      <dgm:t>
        <a:bodyPr/>
        <a:lstStyle/>
        <a:p>
          <a:pPr>
            <a:lnSpc>
              <a:spcPct val="100000"/>
            </a:lnSpc>
          </a:pPr>
          <a:r>
            <a:rPr lang="en-US"/>
            <a:t>Opinion-Based Questions: Gauge the candidate’s thought process and problem-solving skills.</a:t>
          </a:r>
        </a:p>
      </dgm:t>
    </dgm:pt>
    <dgm:pt modelId="{0584CDFA-6332-4077-93B1-D51721C8C83A}" type="parTrans" cxnId="{EC3CC7C7-810D-4E4B-8EF5-C1B20F05AC09}">
      <dgm:prSet/>
      <dgm:spPr/>
      <dgm:t>
        <a:bodyPr/>
        <a:lstStyle/>
        <a:p>
          <a:endParaRPr lang="en-US"/>
        </a:p>
      </dgm:t>
    </dgm:pt>
    <dgm:pt modelId="{E63B72E2-87A7-466E-A387-D892A7D75A21}" type="sibTrans" cxnId="{EC3CC7C7-810D-4E4B-8EF5-C1B20F05AC09}">
      <dgm:prSet/>
      <dgm:spPr/>
      <dgm:t>
        <a:bodyPr/>
        <a:lstStyle/>
        <a:p>
          <a:endParaRPr lang="en-US"/>
        </a:p>
      </dgm:t>
    </dgm:pt>
    <dgm:pt modelId="{E02C43D7-5064-43B3-942A-AC5F00645CA0}">
      <dgm:prSet/>
      <dgm:spPr/>
      <dgm:t>
        <a:bodyPr/>
        <a:lstStyle/>
        <a:p>
          <a:pPr>
            <a:lnSpc>
              <a:spcPct val="100000"/>
            </a:lnSpc>
          </a:pPr>
          <a:r>
            <a:rPr lang="en-US"/>
            <a:t>"Given scenario X, what would be your top three solutions and why?"</a:t>
          </a:r>
        </a:p>
      </dgm:t>
    </dgm:pt>
    <dgm:pt modelId="{D79F9952-9182-49E7-A0DE-D79DBAE08445}" type="parTrans" cxnId="{6AC30AAA-E731-4BCB-8E2A-947BCA11FD10}">
      <dgm:prSet/>
      <dgm:spPr/>
      <dgm:t>
        <a:bodyPr/>
        <a:lstStyle/>
        <a:p>
          <a:endParaRPr lang="en-US"/>
        </a:p>
      </dgm:t>
    </dgm:pt>
    <dgm:pt modelId="{E1596C05-4765-42DB-B3BB-9ED8649512EE}" type="sibTrans" cxnId="{6AC30AAA-E731-4BCB-8E2A-947BCA11FD10}">
      <dgm:prSet/>
      <dgm:spPr/>
      <dgm:t>
        <a:bodyPr/>
        <a:lstStyle/>
        <a:p>
          <a:endParaRPr lang="en-US"/>
        </a:p>
      </dgm:t>
    </dgm:pt>
    <dgm:pt modelId="{DDBB55C4-1256-4BE6-9CCA-AE17D649EEFE}" type="pres">
      <dgm:prSet presAssocID="{002D10EA-3E2A-46EF-B8ED-55C15DC4F6EE}" presName="root" presStyleCnt="0">
        <dgm:presLayoutVars>
          <dgm:dir/>
          <dgm:resizeHandles val="exact"/>
        </dgm:presLayoutVars>
      </dgm:prSet>
      <dgm:spPr/>
    </dgm:pt>
    <dgm:pt modelId="{E85E4634-D9BE-4B81-8E0A-181DEA37C5FB}" type="pres">
      <dgm:prSet presAssocID="{6973FCBC-216C-40F0-BA27-86408422CF0A}" presName="compNode" presStyleCnt="0"/>
      <dgm:spPr/>
    </dgm:pt>
    <dgm:pt modelId="{EEDC814E-0942-4015-8BE8-F69783426398}" type="pres">
      <dgm:prSet presAssocID="{6973FCBC-216C-40F0-BA27-86408422CF0A}" presName="bgRect" presStyleLbl="bgShp" presStyleIdx="0" presStyleCnt="6"/>
      <dgm:spPr/>
    </dgm:pt>
    <dgm:pt modelId="{5FB69B3F-287A-4B64-9CB9-FB8443A24867}" type="pres">
      <dgm:prSet presAssocID="{6973FCBC-216C-40F0-BA27-86408422CF0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s"/>
        </a:ext>
      </dgm:extLst>
    </dgm:pt>
    <dgm:pt modelId="{93B5DE7B-6C45-49D6-AADB-1D940FB9E618}" type="pres">
      <dgm:prSet presAssocID="{6973FCBC-216C-40F0-BA27-86408422CF0A}" presName="spaceRect" presStyleCnt="0"/>
      <dgm:spPr/>
    </dgm:pt>
    <dgm:pt modelId="{5A0D321E-8332-4159-81F8-D62C9A6280B0}" type="pres">
      <dgm:prSet presAssocID="{6973FCBC-216C-40F0-BA27-86408422CF0A}" presName="parTx" presStyleLbl="revTx" presStyleIdx="0" presStyleCnt="12">
        <dgm:presLayoutVars>
          <dgm:chMax val="0"/>
          <dgm:chPref val="0"/>
        </dgm:presLayoutVars>
      </dgm:prSet>
      <dgm:spPr/>
    </dgm:pt>
    <dgm:pt modelId="{F0D8A760-F4BB-4F10-B85B-3CA9AE26D09C}" type="pres">
      <dgm:prSet presAssocID="{6973FCBC-216C-40F0-BA27-86408422CF0A}" presName="desTx" presStyleLbl="revTx" presStyleIdx="1" presStyleCnt="12">
        <dgm:presLayoutVars/>
      </dgm:prSet>
      <dgm:spPr/>
    </dgm:pt>
    <dgm:pt modelId="{6D9BAF7C-9200-4254-8876-22D8DB61C1EB}" type="pres">
      <dgm:prSet presAssocID="{365320D0-7AB3-4C07-A886-9CF8BC62C399}" presName="sibTrans" presStyleCnt="0"/>
      <dgm:spPr/>
    </dgm:pt>
    <dgm:pt modelId="{6513790D-6FA4-4F82-9048-AE0015B5EA09}" type="pres">
      <dgm:prSet presAssocID="{7DEAD5DD-0F64-4191-8BB1-6EEB210494C9}" presName="compNode" presStyleCnt="0"/>
      <dgm:spPr/>
    </dgm:pt>
    <dgm:pt modelId="{FD9679FC-D080-4450-A836-02F2AFA81770}" type="pres">
      <dgm:prSet presAssocID="{7DEAD5DD-0F64-4191-8BB1-6EEB210494C9}" presName="bgRect" presStyleLbl="bgShp" presStyleIdx="1" presStyleCnt="6"/>
      <dgm:spPr/>
    </dgm:pt>
    <dgm:pt modelId="{96D3F8EF-83C5-48B2-B3B7-0F8105B0A6EA}" type="pres">
      <dgm:prSet presAssocID="{7DEAD5DD-0F64-4191-8BB1-6EEB210494C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son with Idea"/>
        </a:ext>
      </dgm:extLst>
    </dgm:pt>
    <dgm:pt modelId="{0E976DA9-5436-4C6D-88A0-35B91C3FCC70}" type="pres">
      <dgm:prSet presAssocID="{7DEAD5DD-0F64-4191-8BB1-6EEB210494C9}" presName="spaceRect" presStyleCnt="0"/>
      <dgm:spPr/>
    </dgm:pt>
    <dgm:pt modelId="{CD26FC8B-0E04-4998-822A-0F07F8CC10EC}" type="pres">
      <dgm:prSet presAssocID="{7DEAD5DD-0F64-4191-8BB1-6EEB210494C9}" presName="parTx" presStyleLbl="revTx" presStyleIdx="2" presStyleCnt="12">
        <dgm:presLayoutVars>
          <dgm:chMax val="0"/>
          <dgm:chPref val="0"/>
        </dgm:presLayoutVars>
      </dgm:prSet>
      <dgm:spPr/>
    </dgm:pt>
    <dgm:pt modelId="{A6DBC7BC-7AFB-4F7E-872F-43ECFE44D8D7}" type="pres">
      <dgm:prSet presAssocID="{7DEAD5DD-0F64-4191-8BB1-6EEB210494C9}" presName="desTx" presStyleLbl="revTx" presStyleIdx="3" presStyleCnt="12">
        <dgm:presLayoutVars/>
      </dgm:prSet>
      <dgm:spPr/>
    </dgm:pt>
    <dgm:pt modelId="{FAAAF17E-7388-4A98-84A2-BEAD0D915644}" type="pres">
      <dgm:prSet presAssocID="{D379E04D-339C-4F2F-A939-F2005FA48EBB}" presName="sibTrans" presStyleCnt="0"/>
      <dgm:spPr/>
    </dgm:pt>
    <dgm:pt modelId="{69E4926C-7EFC-467B-9CA9-A4C4D11B14C3}" type="pres">
      <dgm:prSet presAssocID="{03857B05-F41C-4B22-860F-C2C902772360}" presName="compNode" presStyleCnt="0"/>
      <dgm:spPr/>
    </dgm:pt>
    <dgm:pt modelId="{7275032A-932E-4DDA-835B-57159F2BE7C3}" type="pres">
      <dgm:prSet presAssocID="{03857B05-F41C-4B22-860F-C2C902772360}" presName="bgRect" presStyleLbl="bgShp" presStyleIdx="2" presStyleCnt="6"/>
      <dgm:spPr/>
    </dgm:pt>
    <dgm:pt modelId="{84343C8D-5894-42C4-BBE5-89A16E172EC7}" type="pres">
      <dgm:prSet presAssocID="{03857B05-F41C-4B22-860F-C2C90277236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CBE7848B-F5A2-4F4C-9BC3-FD8DFB4CAEBB}" type="pres">
      <dgm:prSet presAssocID="{03857B05-F41C-4B22-860F-C2C902772360}" presName="spaceRect" presStyleCnt="0"/>
      <dgm:spPr/>
    </dgm:pt>
    <dgm:pt modelId="{AC827A78-1007-4D5C-B95D-3F0ED55629B6}" type="pres">
      <dgm:prSet presAssocID="{03857B05-F41C-4B22-860F-C2C902772360}" presName="parTx" presStyleLbl="revTx" presStyleIdx="4" presStyleCnt="12">
        <dgm:presLayoutVars>
          <dgm:chMax val="0"/>
          <dgm:chPref val="0"/>
        </dgm:presLayoutVars>
      </dgm:prSet>
      <dgm:spPr/>
    </dgm:pt>
    <dgm:pt modelId="{C257EFF6-E4C3-4A86-AA87-F02C345B07FF}" type="pres">
      <dgm:prSet presAssocID="{03857B05-F41C-4B22-860F-C2C902772360}" presName="desTx" presStyleLbl="revTx" presStyleIdx="5" presStyleCnt="12">
        <dgm:presLayoutVars/>
      </dgm:prSet>
      <dgm:spPr/>
    </dgm:pt>
    <dgm:pt modelId="{F3E3A21C-8FDA-485E-9D03-A760BBAC898D}" type="pres">
      <dgm:prSet presAssocID="{AF3BFC6B-1D59-4454-A56D-B609640C9E5D}" presName="sibTrans" presStyleCnt="0"/>
      <dgm:spPr/>
    </dgm:pt>
    <dgm:pt modelId="{EFAF529C-28C4-4FDC-A42C-44101082C610}" type="pres">
      <dgm:prSet presAssocID="{C722E713-0E0A-466C-806A-F4FD63BF40BF}" presName="compNode" presStyleCnt="0"/>
      <dgm:spPr/>
    </dgm:pt>
    <dgm:pt modelId="{BB1F04C7-82B4-4174-96CB-2E4B022BE5CD}" type="pres">
      <dgm:prSet presAssocID="{C722E713-0E0A-466C-806A-F4FD63BF40BF}" presName="bgRect" presStyleLbl="bgShp" presStyleIdx="3" presStyleCnt="6"/>
      <dgm:spPr/>
    </dgm:pt>
    <dgm:pt modelId="{62EC1585-D4E7-42A3-A4BA-7E6C12C54F67}" type="pres">
      <dgm:prSet presAssocID="{C722E713-0E0A-466C-806A-F4FD63BF40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C7ED5F09-6281-4588-8952-41FEA0CEC6A9}" type="pres">
      <dgm:prSet presAssocID="{C722E713-0E0A-466C-806A-F4FD63BF40BF}" presName="spaceRect" presStyleCnt="0"/>
      <dgm:spPr/>
    </dgm:pt>
    <dgm:pt modelId="{DCCA6C36-63D7-4F50-8D26-70D34AA0BDD4}" type="pres">
      <dgm:prSet presAssocID="{C722E713-0E0A-466C-806A-F4FD63BF40BF}" presName="parTx" presStyleLbl="revTx" presStyleIdx="6" presStyleCnt="12">
        <dgm:presLayoutVars>
          <dgm:chMax val="0"/>
          <dgm:chPref val="0"/>
        </dgm:presLayoutVars>
      </dgm:prSet>
      <dgm:spPr/>
    </dgm:pt>
    <dgm:pt modelId="{EE59FCE3-4ED1-4FCE-93B4-7749E3913220}" type="pres">
      <dgm:prSet presAssocID="{C722E713-0E0A-466C-806A-F4FD63BF40BF}" presName="desTx" presStyleLbl="revTx" presStyleIdx="7" presStyleCnt="12">
        <dgm:presLayoutVars/>
      </dgm:prSet>
      <dgm:spPr/>
    </dgm:pt>
    <dgm:pt modelId="{E797E7E8-6082-46BE-AF34-87461D619F2B}" type="pres">
      <dgm:prSet presAssocID="{EF7ED43B-B553-4AC4-8561-F8CA6CB1B2C3}" presName="sibTrans" presStyleCnt="0"/>
      <dgm:spPr/>
    </dgm:pt>
    <dgm:pt modelId="{FA6854F8-5E6C-4A7F-A726-B2E32398F699}" type="pres">
      <dgm:prSet presAssocID="{554132FC-686C-44AF-8F71-87B19D088C98}" presName="compNode" presStyleCnt="0"/>
      <dgm:spPr/>
    </dgm:pt>
    <dgm:pt modelId="{D6D09EB6-A17E-4A4E-BDB4-FE2B847C348F}" type="pres">
      <dgm:prSet presAssocID="{554132FC-686C-44AF-8F71-87B19D088C98}" presName="bgRect" presStyleLbl="bgShp" presStyleIdx="4" presStyleCnt="6"/>
      <dgm:spPr/>
    </dgm:pt>
    <dgm:pt modelId="{CA4649E3-3318-48BE-A4AF-8F5163CE9CB3}" type="pres">
      <dgm:prSet presAssocID="{554132FC-686C-44AF-8F71-87B19D088C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xcavator"/>
        </a:ext>
      </dgm:extLst>
    </dgm:pt>
    <dgm:pt modelId="{7121A4BE-DF57-4D7D-9F1F-CE0A4BF06720}" type="pres">
      <dgm:prSet presAssocID="{554132FC-686C-44AF-8F71-87B19D088C98}" presName="spaceRect" presStyleCnt="0"/>
      <dgm:spPr/>
    </dgm:pt>
    <dgm:pt modelId="{50FD8CE3-1FBF-4ABB-8E25-109B7B9EC7BF}" type="pres">
      <dgm:prSet presAssocID="{554132FC-686C-44AF-8F71-87B19D088C98}" presName="parTx" presStyleLbl="revTx" presStyleIdx="8" presStyleCnt="12">
        <dgm:presLayoutVars>
          <dgm:chMax val="0"/>
          <dgm:chPref val="0"/>
        </dgm:presLayoutVars>
      </dgm:prSet>
      <dgm:spPr/>
    </dgm:pt>
    <dgm:pt modelId="{35601599-A5FC-4372-801A-DC426333038F}" type="pres">
      <dgm:prSet presAssocID="{554132FC-686C-44AF-8F71-87B19D088C98}" presName="desTx" presStyleLbl="revTx" presStyleIdx="9" presStyleCnt="12">
        <dgm:presLayoutVars/>
      </dgm:prSet>
      <dgm:spPr/>
    </dgm:pt>
    <dgm:pt modelId="{000E4C9F-4529-4AAD-94D7-4901FD2D47A1}" type="pres">
      <dgm:prSet presAssocID="{715BBCC0-1AFE-4B36-A580-1FE613779F91}" presName="sibTrans" presStyleCnt="0"/>
      <dgm:spPr/>
    </dgm:pt>
    <dgm:pt modelId="{2874739B-1E7F-4F61-A42E-78EB80F97724}" type="pres">
      <dgm:prSet presAssocID="{04E44CC5-8224-42B2-82B7-02F7D3CB7200}" presName="compNode" presStyleCnt="0"/>
      <dgm:spPr/>
    </dgm:pt>
    <dgm:pt modelId="{FAF743D0-D286-4299-805F-17DA767CEDEF}" type="pres">
      <dgm:prSet presAssocID="{04E44CC5-8224-42B2-82B7-02F7D3CB7200}" presName="bgRect" presStyleLbl="bgShp" presStyleIdx="5" presStyleCnt="6"/>
      <dgm:spPr/>
    </dgm:pt>
    <dgm:pt modelId="{93ECAE87-9AE3-4784-9F9E-C9B3B4B39E87}" type="pres">
      <dgm:prSet presAssocID="{04E44CC5-8224-42B2-82B7-02F7D3CB720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ser"/>
        </a:ext>
      </dgm:extLst>
    </dgm:pt>
    <dgm:pt modelId="{2375FABD-5BAA-42B3-923F-040A15A3EDC5}" type="pres">
      <dgm:prSet presAssocID="{04E44CC5-8224-42B2-82B7-02F7D3CB7200}" presName="spaceRect" presStyleCnt="0"/>
      <dgm:spPr/>
    </dgm:pt>
    <dgm:pt modelId="{1180E917-1D8A-4E1C-B528-4BF9987B4423}" type="pres">
      <dgm:prSet presAssocID="{04E44CC5-8224-42B2-82B7-02F7D3CB7200}" presName="parTx" presStyleLbl="revTx" presStyleIdx="10" presStyleCnt="12">
        <dgm:presLayoutVars>
          <dgm:chMax val="0"/>
          <dgm:chPref val="0"/>
        </dgm:presLayoutVars>
      </dgm:prSet>
      <dgm:spPr/>
    </dgm:pt>
    <dgm:pt modelId="{C506D80D-DCB3-4D4C-8C62-DD01D561D997}" type="pres">
      <dgm:prSet presAssocID="{04E44CC5-8224-42B2-82B7-02F7D3CB7200}" presName="desTx" presStyleLbl="revTx" presStyleIdx="11" presStyleCnt="12">
        <dgm:presLayoutVars/>
      </dgm:prSet>
      <dgm:spPr/>
    </dgm:pt>
  </dgm:ptLst>
  <dgm:cxnLst>
    <dgm:cxn modelId="{41727C09-AE62-4E27-AC37-9A3217A842B8}" type="presOf" srcId="{6973FCBC-216C-40F0-BA27-86408422CF0A}" destId="{5A0D321E-8332-4159-81F8-D62C9A6280B0}" srcOrd="0" destOrd="0" presId="urn:microsoft.com/office/officeart/2018/2/layout/IconVerticalSolidList"/>
    <dgm:cxn modelId="{13398317-DC95-45CA-91CC-8A6EBAEE0802}" srcId="{C722E713-0E0A-466C-806A-F4FD63BF40BF}" destId="{539B2512-6DC0-40E2-8B98-3E8C392A3835}" srcOrd="0" destOrd="0" parTransId="{8C975F6B-4E5E-4D9B-B900-9DC5B36315FC}" sibTransId="{5CCD25E5-F54D-42D8-8596-C52550509A53}"/>
    <dgm:cxn modelId="{6A3C111E-3D1D-4796-99D3-327A6D730C6C}" srcId="{6973FCBC-216C-40F0-BA27-86408422CF0A}" destId="{48E5F13F-59A5-42CA-ABE2-742AA81ED3E6}" srcOrd="0" destOrd="0" parTransId="{62481781-0B51-4B6C-8CC0-23D3F1405657}" sibTransId="{98D71ABD-0482-4400-9010-67C2A2A611D8}"/>
    <dgm:cxn modelId="{BF817D1E-4568-4ACB-ACAB-CFF605922C4C}" type="presOf" srcId="{D277D501-9218-4906-9AAB-69AD9088F96D}" destId="{C257EFF6-E4C3-4A86-AA87-F02C345B07FF}" srcOrd="0" destOrd="0" presId="urn:microsoft.com/office/officeart/2018/2/layout/IconVerticalSolidList"/>
    <dgm:cxn modelId="{C2F28E3A-883C-4A42-A2F0-40EF4838FBFB}" type="presOf" srcId="{554132FC-686C-44AF-8F71-87B19D088C98}" destId="{50FD8CE3-1FBF-4ABB-8E25-109B7B9EC7BF}" srcOrd="0" destOrd="0" presId="urn:microsoft.com/office/officeart/2018/2/layout/IconVerticalSolidList"/>
    <dgm:cxn modelId="{DB23CE3C-A313-4B09-A45C-C25960698090}" type="presOf" srcId="{2BAF91B5-BDC9-4842-8CB9-B74A04F61815}" destId="{A6DBC7BC-7AFB-4F7E-872F-43ECFE44D8D7}" srcOrd="0" destOrd="0" presId="urn:microsoft.com/office/officeart/2018/2/layout/IconVerticalSolidList"/>
    <dgm:cxn modelId="{2E58705F-206F-4C51-954A-42CCA3E1E49A}" type="presOf" srcId="{48E5F13F-59A5-42CA-ABE2-742AA81ED3E6}" destId="{F0D8A760-F4BB-4F10-B85B-3CA9AE26D09C}" srcOrd="0" destOrd="0" presId="urn:microsoft.com/office/officeart/2018/2/layout/IconVerticalSolidList"/>
    <dgm:cxn modelId="{17A8B263-8CF0-4A5B-B1A8-68DE5C130036}" srcId="{002D10EA-3E2A-46EF-B8ED-55C15DC4F6EE}" destId="{7DEAD5DD-0F64-4191-8BB1-6EEB210494C9}" srcOrd="1" destOrd="0" parTransId="{07E87845-9B28-469B-9701-DA4FCB51F61E}" sibTransId="{D379E04D-339C-4F2F-A939-F2005FA48EBB}"/>
    <dgm:cxn modelId="{5F583E4B-0EF1-40D7-8CC2-11895B7BE57D}" type="presOf" srcId="{04E44CC5-8224-42B2-82B7-02F7D3CB7200}" destId="{1180E917-1D8A-4E1C-B528-4BF9987B4423}" srcOrd="0" destOrd="0" presId="urn:microsoft.com/office/officeart/2018/2/layout/IconVerticalSolidList"/>
    <dgm:cxn modelId="{2E33D74C-438B-428D-82D2-3AA005146D94}" srcId="{554132FC-686C-44AF-8F71-87B19D088C98}" destId="{C48665B2-4E85-4C03-B6D6-4DCBC7FD2584}" srcOrd="0" destOrd="0" parTransId="{4176A3B7-C517-443C-A41F-E99F75680473}" sibTransId="{5FE99FDD-8B4E-4A9A-969D-6BA81A9768FB}"/>
    <dgm:cxn modelId="{4082F974-88E4-49AD-897D-294C1A00C2EB}" type="presOf" srcId="{E02C43D7-5064-43B3-942A-AC5F00645CA0}" destId="{C506D80D-DCB3-4D4C-8C62-DD01D561D997}" srcOrd="0" destOrd="0" presId="urn:microsoft.com/office/officeart/2018/2/layout/IconVerticalSolidList"/>
    <dgm:cxn modelId="{10746179-2E6C-47A1-BD6E-CC5EC8168763}" srcId="{002D10EA-3E2A-46EF-B8ED-55C15DC4F6EE}" destId="{C722E713-0E0A-466C-806A-F4FD63BF40BF}" srcOrd="3" destOrd="0" parTransId="{B4E221CB-3CB2-4231-B4C6-B1142EAB3C7A}" sibTransId="{EF7ED43B-B553-4AC4-8561-F8CA6CB1B2C3}"/>
    <dgm:cxn modelId="{8AA1937E-FB81-4BFF-BF98-9BD11E5F5359}" srcId="{7DEAD5DD-0F64-4191-8BB1-6EEB210494C9}" destId="{2BAF91B5-BDC9-4842-8CB9-B74A04F61815}" srcOrd="0" destOrd="0" parTransId="{770AB646-38BA-4C07-ABE0-608D91893574}" sibTransId="{2B81A417-423B-4C87-825F-FFD4C87F5DBC}"/>
    <dgm:cxn modelId="{1380F29C-3DD9-4B9D-9995-43143020DEC6}" type="presOf" srcId="{002D10EA-3E2A-46EF-B8ED-55C15DC4F6EE}" destId="{DDBB55C4-1256-4BE6-9CCA-AE17D649EEFE}" srcOrd="0" destOrd="0" presId="urn:microsoft.com/office/officeart/2018/2/layout/IconVerticalSolidList"/>
    <dgm:cxn modelId="{9C227C9E-263B-4339-A295-1EB494192413}" srcId="{002D10EA-3E2A-46EF-B8ED-55C15DC4F6EE}" destId="{6973FCBC-216C-40F0-BA27-86408422CF0A}" srcOrd="0" destOrd="0" parTransId="{DD3D5198-0E95-4064-9AAE-B5E63DDB0D78}" sibTransId="{365320D0-7AB3-4C07-A886-9CF8BC62C399}"/>
    <dgm:cxn modelId="{6AC30AAA-E731-4BCB-8E2A-947BCA11FD10}" srcId="{04E44CC5-8224-42B2-82B7-02F7D3CB7200}" destId="{E02C43D7-5064-43B3-942A-AC5F00645CA0}" srcOrd="0" destOrd="0" parTransId="{D79F9952-9182-49E7-A0DE-D79DBAE08445}" sibTransId="{E1596C05-4765-42DB-B3BB-9ED8649512EE}"/>
    <dgm:cxn modelId="{09560AAB-3A86-4D20-8E8A-846E05C38894}" type="presOf" srcId="{539B2512-6DC0-40E2-8B98-3E8C392A3835}" destId="{EE59FCE3-4ED1-4FCE-93B4-7749E3913220}" srcOrd="0" destOrd="0" presId="urn:microsoft.com/office/officeart/2018/2/layout/IconVerticalSolidList"/>
    <dgm:cxn modelId="{46FB0EB7-858F-4D64-8096-07DB889D001B}" type="presOf" srcId="{7DEAD5DD-0F64-4191-8BB1-6EEB210494C9}" destId="{CD26FC8B-0E04-4998-822A-0F07F8CC10EC}" srcOrd="0" destOrd="0" presId="urn:microsoft.com/office/officeart/2018/2/layout/IconVerticalSolidList"/>
    <dgm:cxn modelId="{EC3CC7C7-810D-4E4B-8EF5-C1B20F05AC09}" srcId="{002D10EA-3E2A-46EF-B8ED-55C15DC4F6EE}" destId="{04E44CC5-8224-42B2-82B7-02F7D3CB7200}" srcOrd="5" destOrd="0" parTransId="{0584CDFA-6332-4077-93B1-D51721C8C83A}" sibTransId="{E63B72E2-87A7-466E-A387-D892A7D75A21}"/>
    <dgm:cxn modelId="{07900CD7-D6DA-4098-9D77-DEBA0A61B5E0}" srcId="{03857B05-F41C-4B22-860F-C2C902772360}" destId="{D277D501-9218-4906-9AAB-69AD9088F96D}" srcOrd="0" destOrd="0" parTransId="{8C3AE588-9259-43D8-8619-AEA076F33430}" sibTransId="{8C77B2D9-858F-444F-96F9-41C11470189A}"/>
    <dgm:cxn modelId="{5CB478DA-5509-463D-BA7C-6E0F3A4A407C}" type="presOf" srcId="{C722E713-0E0A-466C-806A-F4FD63BF40BF}" destId="{DCCA6C36-63D7-4F50-8D26-70D34AA0BDD4}" srcOrd="0" destOrd="0" presId="urn:microsoft.com/office/officeart/2018/2/layout/IconVerticalSolidList"/>
    <dgm:cxn modelId="{06D762EB-4FB3-4D4B-B2BA-A11A2E1CB50F}" srcId="{002D10EA-3E2A-46EF-B8ED-55C15DC4F6EE}" destId="{554132FC-686C-44AF-8F71-87B19D088C98}" srcOrd="4" destOrd="0" parTransId="{DC47B298-91AA-4722-9D84-E475A04A078C}" sibTransId="{715BBCC0-1AFE-4B36-A580-1FE613779F91}"/>
    <dgm:cxn modelId="{727103F1-71F7-4ABF-BF25-CDF6DB150493}" type="presOf" srcId="{C48665B2-4E85-4C03-B6D6-4DCBC7FD2584}" destId="{35601599-A5FC-4372-801A-DC426333038F}" srcOrd="0" destOrd="0" presId="urn:microsoft.com/office/officeart/2018/2/layout/IconVerticalSolidList"/>
    <dgm:cxn modelId="{6F30B8F1-7AE0-459C-9A48-A855C89C1361}" type="presOf" srcId="{03857B05-F41C-4B22-860F-C2C902772360}" destId="{AC827A78-1007-4D5C-B95D-3F0ED55629B6}" srcOrd="0" destOrd="0" presId="urn:microsoft.com/office/officeart/2018/2/layout/IconVerticalSolidList"/>
    <dgm:cxn modelId="{957F13F7-E7C8-4A59-873C-AA6291D0FF98}" srcId="{002D10EA-3E2A-46EF-B8ED-55C15DC4F6EE}" destId="{03857B05-F41C-4B22-860F-C2C902772360}" srcOrd="2" destOrd="0" parTransId="{8A5048EE-5B42-4D67-B75B-5C02CDFE72C3}" sibTransId="{AF3BFC6B-1D59-4454-A56D-B609640C9E5D}"/>
    <dgm:cxn modelId="{9E88DB9C-4515-4238-B6C5-06C01736A4AE}" type="presParOf" srcId="{DDBB55C4-1256-4BE6-9CCA-AE17D649EEFE}" destId="{E85E4634-D9BE-4B81-8E0A-181DEA37C5FB}" srcOrd="0" destOrd="0" presId="urn:microsoft.com/office/officeart/2018/2/layout/IconVerticalSolidList"/>
    <dgm:cxn modelId="{3ACA84D1-B68C-4327-80A6-4C26A0F57FD8}" type="presParOf" srcId="{E85E4634-D9BE-4B81-8E0A-181DEA37C5FB}" destId="{EEDC814E-0942-4015-8BE8-F69783426398}" srcOrd="0" destOrd="0" presId="urn:microsoft.com/office/officeart/2018/2/layout/IconVerticalSolidList"/>
    <dgm:cxn modelId="{C6688ED2-CBC6-4A5A-B106-AF95893D71C6}" type="presParOf" srcId="{E85E4634-D9BE-4B81-8E0A-181DEA37C5FB}" destId="{5FB69B3F-287A-4B64-9CB9-FB8443A24867}" srcOrd="1" destOrd="0" presId="urn:microsoft.com/office/officeart/2018/2/layout/IconVerticalSolidList"/>
    <dgm:cxn modelId="{DA669D99-0B28-4EB4-A698-A61454923137}" type="presParOf" srcId="{E85E4634-D9BE-4B81-8E0A-181DEA37C5FB}" destId="{93B5DE7B-6C45-49D6-AADB-1D940FB9E618}" srcOrd="2" destOrd="0" presId="urn:microsoft.com/office/officeart/2018/2/layout/IconVerticalSolidList"/>
    <dgm:cxn modelId="{605EBE41-1435-4C40-B518-2C5AD8FE80AA}" type="presParOf" srcId="{E85E4634-D9BE-4B81-8E0A-181DEA37C5FB}" destId="{5A0D321E-8332-4159-81F8-D62C9A6280B0}" srcOrd="3" destOrd="0" presId="urn:microsoft.com/office/officeart/2018/2/layout/IconVerticalSolidList"/>
    <dgm:cxn modelId="{DCE9D311-8EA7-4B88-A3A3-B2E7B6D8ADA4}" type="presParOf" srcId="{E85E4634-D9BE-4B81-8E0A-181DEA37C5FB}" destId="{F0D8A760-F4BB-4F10-B85B-3CA9AE26D09C}" srcOrd="4" destOrd="0" presId="urn:microsoft.com/office/officeart/2018/2/layout/IconVerticalSolidList"/>
    <dgm:cxn modelId="{4A12258D-4FE2-460C-9511-8782DFBD5183}" type="presParOf" srcId="{DDBB55C4-1256-4BE6-9CCA-AE17D649EEFE}" destId="{6D9BAF7C-9200-4254-8876-22D8DB61C1EB}" srcOrd="1" destOrd="0" presId="urn:microsoft.com/office/officeart/2018/2/layout/IconVerticalSolidList"/>
    <dgm:cxn modelId="{82D4FFB1-1F14-4807-8552-3204887DFF8E}" type="presParOf" srcId="{DDBB55C4-1256-4BE6-9CCA-AE17D649EEFE}" destId="{6513790D-6FA4-4F82-9048-AE0015B5EA09}" srcOrd="2" destOrd="0" presId="urn:microsoft.com/office/officeart/2018/2/layout/IconVerticalSolidList"/>
    <dgm:cxn modelId="{79168F83-96A4-4617-8C96-EE1A5AC73EE6}" type="presParOf" srcId="{6513790D-6FA4-4F82-9048-AE0015B5EA09}" destId="{FD9679FC-D080-4450-A836-02F2AFA81770}" srcOrd="0" destOrd="0" presId="urn:microsoft.com/office/officeart/2018/2/layout/IconVerticalSolidList"/>
    <dgm:cxn modelId="{A0BC4D09-5134-4FD3-A203-D055F7126D16}" type="presParOf" srcId="{6513790D-6FA4-4F82-9048-AE0015B5EA09}" destId="{96D3F8EF-83C5-48B2-B3B7-0F8105B0A6EA}" srcOrd="1" destOrd="0" presId="urn:microsoft.com/office/officeart/2018/2/layout/IconVerticalSolidList"/>
    <dgm:cxn modelId="{CB0D7011-D0DC-4D19-AAA0-367737B6F17D}" type="presParOf" srcId="{6513790D-6FA4-4F82-9048-AE0015B5EA09}" destId="{0E976DA9-5436-4C6D-88A0-35B91C3FCC70}" srcOrd="2" destOrd="0" presId="urn:microsoft.com/office/officeart/2018/2/layout/IconVerticalSolidList"/>
    <dgm:cxn modelId="{C29F2075-13B1-489B-A6D5-B43297691E0A}" type="presParOf" srcId="{6513790D-6FA4-4F82-9048-AE0015B5EA09}" destId="{CD26FC8B-0E04-4998-822A-0F07F8CC10EC}" srcOrd="3" destOrd="0" presId="urn:microsoft.com/office/officeart/2018/2/layout/IconVerticalSolidList"/>
    <dgm:cxn modelId="{27694D4C-C7A9-49AB-98DC-C3D7F33E3FF4}" type="presParOf" srcId="{6513790D-6FA4-4F82-9048-AE0015B5EA09}" destId="{A6DBC7BC-7AFB-4F7E-872F-43ECFE44D8D7}" srcOrd="4" destOrd="0" presId="urn:microsoft.com/office/officeart/2018/2/layout/IconVerticalSolidList"/>
    <dgm:cxn modelId="{FA7E09FE-010F-4270-BE8E-371C16DD68BE}" type="presParOf" srcId="{DDBB55C4-1256-4BE6-9CCA-AE17D649EEFE}" destId="{FAAAF17E-7388-4A98-84A2-BEAD0D915644}" srcOrd="3" destOrd="0" presId="urn:microsoft.com/office/officeart/2018/2/layout/IconVerticalSolidList"/>
    <dgm:cxn modelId="{7CF3A616-93BA-405F-B9B1-3D5B0B1A0956}" type="presParOf" srcId="{DDBB55C4-1256-4BE6-9CCA-AE17D649EEFE}" destId="{69E4926C-7EFC-467B-9CA9-A4C4D11B14C3}" srcOrd="4" destOrd="0" presId="urn:microsoft.com/office/officeart/2018/2/layout/IconVerticalSolidList"/>
    <dgm:cxn modelId="{BD4B78C0-9BEE-424D-9CE1-CE64BE662E00}" type="presParOf" srcId="{69E4926C-7EFC-467B-9CA9-A4C4D11B14C3}" destId="{7275032A-932E-4DDA-835B-57159F2BE7C3}" srcOrd="0" destOrd="0" presId="urn:microsoft.com/office/officeart/2018/2/layout/IconVerticalSolidList"/>
    <dgm:cxn modelId="{FE6D1440-D741-4C38-A658-2C5749CE08C2}" type="presParOf" srcId="{69E4926C-7EFC-467B-9CA9-A4C4D11B14C3}" destId="{84343C8D-5894-42C4-BBE5-89A16E172EC7}" srcOrd="1" destOrd="0" presId="urn:microsoft.com/office/officeart/2018/2/layout/IconVerticalSolidList"/>
    <dgm:cxn modelId="{7FC93694-0DBA-416C-8C3A-73748AC52FEB}" type="presParOf" srcId="{69E4926C-7EFC-467B-9CA9-A4C4D11B14C3}" destId="{CBE7848B-F5A2-4F4C-9BC3-FD8DFB4CAEBB}" srcOrd="2" destOrd="0" presId="urn:microsoft.com/office/officeart/2018/2/layout/IconVerticalSolidList"/>
    <dgm:cxn modelId="{34C38F28-31CD-4F31-A6B7-48149CD418D6}" type="presParOf" srcId="{69E4926C-7EFC-467B-9CA9-A4C4D11B14C3}" destId="{AC827A78-1007-4D5C-B95D-3F0ED55629B6}" srcOrd="3" destOrd="0" presId="urn:microsoft.com/office/officeart/2018/2/layout/IconVerticalSolidList"/>
    <dgm:cxn modelId="{0D85CB52-976E-48EB-B3E7-0775A661AA75}" type="presParOf" srcId="{69E4926C-7EFC-467B-9CA9-A4C4D11B14C3}" destId="{C257EFF6-E4C3-4A86-AA87-F02C345B07FF}" srcOrd="4" destOrd="0" presId="urn:microsoft.com/office/officeart/2018/2/layout/IconVerticalSolidList"/>
    <dgm:cxn modelId="{5359C758-DF9F-4F10-83D0-18596C6F1B1D}" type="presParOf" srcId="{DDBB55C4-1256-4BE6-9CCA-AE17D649EEFE}" destId="{F3E3A21C-8FDA-485E-9D03-A760BBAC898D}" srcOrd="5" destOrd="0" presId="urn:microsoft.com/office/officeart/2018/2/layout/IconVerticalSolidList"/>
    <dgm:cxn modelId="{EDA79132-4C65-400F-8A73-67AE6DE0CDA2}" type="presParOf" srcId="{DDBB55C4-1256-4BE6-9CCA-AE17D649EEFE}" destId="{EFAF529C-28C4-4FDC-A42C-44101082C610}" srcOrd="6" destOrd="0" presId="urn:microsoft.com/office/officeart/2018/2/layout/IconVerticalSolidList"/>
    <dgm:cxn modelId="{64506B8A-A34F-4F1E-81C7-2A912BD4AC40}" type="presParOf" srcId="{EFAF529C-28C4-4FDC-A42C-44101082C610}" destId="{BB1F04C7-82B4-4174-96CB-2E4B022BE5CD}" srcOrd="0" destOrd="0" presId="urn:microsoft.com/office/officeart/2018/2/layout/IconVerticalSolidList"/>
    <dgm:cxn modelId="{1AA1BD0A-D5F0-49F8-9CA3-FA3F51F00D94}" type="presParOf" srcId="{EFAF529C-28C4-4FDC-A42C-44101082C610}" destId="{62EC1585-D4E7-42A3-A4BA-7E6C12C54F67}" srcOrd="1" destOrd="0" presId="urn:microsoft.com/office/officeart/2018/2/layout/IconVerticalSolidList"/>
    <dgm:cxn modelId="{A3009594-FB88-4DFF-9334-D1B38FC93304}" type="presParOf" srcId="{EFAF529C-28C4-4FDC-A42C-44101082C610}" destId="{C7ED5F09-6281-4588-8952-41FEA0CEC6A9}" srcOrd="2" destOrd="0" presId="urn:microsoft.com/office/officeart/2018/2/layout/IconVerticalSolidList"/>
    <dgm:cxn modelId="{6F295470-61C6-4F1A-A771-587B787A0F1A}" type="presParOf" srcId="{EFAF529C-28C4-4FDC-A42C-44101082C610}" destId="{DCCA6C36-63D7-4F50-8D26-70D34AA0BDD4}" srcOrd="3" destOrd="0" presId="urn:microsoft.com/office/officeart/2018/2/layout/IconVerticalSolidList"/>
    <dgm:cxn modelId="{A26AB666-F84A-4990-89E4-74590A446EEA}" type="presParOf" srcId="{EFAF529C-28C4-4FDC-A42C-44101082C610}" destId="{EE59FCE3-4ED1-4FCE-93B4-7749E3913220}" srcOrd="4" destOrd="0" presId="urn:microsoft.com/office/officeart/2018/2/layout/IconVerticalSolidList"/>
    <dgm:cxn modelId="{16ED223F-9E11-49F4-8C13-CA58A66F6778}" type="presParOf" srcId="{DDBB55C4-1256-4BE6-9CCA-AE17D649EEFE}" destId="{E797E7E8-6082-46BE-AF34-87461D619F2B}" srcOrd="7" destOrd="0" presId="urn:microsoft.com/office/officeart/2018/2/layout/IconVerticalSolidList"/>
    <dgm:cxn modelId="{7F339715-E384-4767-AD79-5EEB7F2B9724}" type="presParOf" srcId="{DDBB55C4-1256-4BE6-9CCA-AE17D649EEFE}" destId="{FA6854F8-5E6C-4A7F-A726-B2E32398F699}" srcOrd="8" destOrd="0" presId="urn:microsoft.com/office/officeart/2018/2/layout/IconVerticalSolidList"/>
    <dgm:cxn modelId="{74FFE37B-C9B1-455B-A965-646DE7B5A834}" type="presParOf" srcId="{FA6854F8-5E6C-4A7F-A726-B2E32398F699}" destId="{D6D09EB6-A17E-4A4E-BDB4-FE2B847C348F}" srcOrd="0" destOrd="0" presId="urn:microsoft.com/office/officeart/2018/2/layout/IconVerticalSolidList"/>
    <dgm:cxn modelId="{2E032434-5E9B-4C0E-AD96-034DAB4FC45B}" type="presParOf" srcId="{FA6854F8-5E6C-4A7F-A726-B2E32398F699}" destId="{CA4649E3-3318-48BE-A4AF-8F5163CE9CB3}" srcOrd="1" destOrd="0" presId="urn:microsoft.com/office/officeart/2018/2/layout/IconVerticalSolidList"/>
    <dgm:cxn modelId="{0821EBD2-00BD-4858-9F00-BF7E57EF5FA7}" type="presParOf" srcId="{FA6854F8-5E6C-4A7F-A726-B2E32398F699}" destId="{7121A4BE-DF57-4D7D-9F1F-CE0A4BF06720}" srcOrd="2" destOrd="0" presId="urn:microsoft.com/office/officeart/2018/2/layout/IconVerticalSolidList"/>
    <dgm:cxn modelId="{6CD1F6BF-6C4B-4241-A0FA-8B642DDA0868}" type="presParOf" srcId="{FA6854F8-5E6C-4A7F-A726-B2E32398F699}" destId="{50FD8CE3-1FBF-4ABB-8E25-109B7B9EC7BF}" srcOrd="3" destOrd="0" presId="urn:microsoft.com/office/officeart/2018/2/layout/IconVerticalSolidList"/>
    <dgm:cxn modelId="{0F509157-3DD2-4D6C-A6A5-01CA923BEE7D}" type="presParOf" srcId="{FA6854F8-5E6C-4A7F-A726-B2E32398F699}" destId="{35601599-A5FC-4372-801A-DC426333038F}" srcOrd="4" destOrd="0" presId="urn:microsoft.com/office/officeart/2018/2/layout/IconVerticalSolidList"/>
    <dgm:cxn modelId="{20F23E1C-9209-4B77-960A-A17BDF10BB04}" type="presParOf" srcId="{DDBB55C4-1256-4BE6-9CCA-AE17D649EEFE}" destId="{000E4C9F-4529-4AAD-94D7-4901FD2D47A1}" srcOrd="9" destOrd="0" presId="urn:microsoft.com/office/officeart/2018/2/layout/IconVerticalSolidList"/>
    <dgm:cxn modelId="{6B34FF0F-3750-43B7-A8DC-1D912E0F6EC7}" type="presParOf" srcId="{DDBB55C4-1256-4BE6-9CCA-AE17D649EEFE}" destId="{2874739B-1E7F-4F61-A42E-78EB80F97724}" srcOrd="10" destOrd="0" presId="urn:microsoft.com/office/officeart/2018/2/layout/IconVerticalSolidList"/>
    <dgm:cxn modelId="{E5A13D2F-85AA-4DD4-B21A-0552FE4DC5C3}" type="presParOf" srcId="{2874739B-1E7F-4F61-A42E-78EB80F97724}" destId="{FAF743D0-D286-4299-805F-17DA767CEDEF}" srcOrd="0" destOrd="0" presId="urn:microsoft.com/office/officeart/2018/2/layout/IconVerticalSolidList"/>
    <dgm:cxn modelId="{2C3AD281-F189-40DA-8C02-3086E6434EB1}" type="presParOf" srcId="{2874739B-1E7F-4F61-A42E-78EB80F97724}" destId="{93ECAE87-9AE3-4784-9F9E-C9B3B4B39E87}" srcOrd="1" destOrd="0" presId="urn:microsoft.com/office/officeart/2018/2/layout/IconVerticalSolidList"/>
    <dgm:cxn modelId="{87AE947A-70FC-44AF-A255-EC0F5376CF10}" type="presParOf" srcId="{2874739B-1E7F-4F61-A42E-78EB80F97724}" destId="{2375FABD-5BAA-42B3-923F-040A15A3EDC5}" srcOrd="2" destOrd="0" presId="urn:microsoft.com/office/officeart/2018/2/layout/IconVerticalSolidList"/>
    <dgm:cxn modelId="{178928C5-BB5B-4CDB-9999-E0381BF57506}" type="presParOf" srcId="{2874739B-1E7F-4F61-A42E-78EB80F97724}" destId="{1180E917-1D8A-4E1C-B528-4BF9987B4423}" srcOrd="3" destOrd="0" presId="urn:microsoft.com/office/officeart/2018/2/layout/IconVerticalSolidList"/>
    <dgm:cxn modelId="{15DAF39B-6F8C-4877-9571-AEFD47E3FD67}" type="presParOf" srcId="{2874739B-1E7F-4F61-A42E-78EB80F97724}" destId="{C506D80D-DCB3-4D4C-8C62-DD01D561D99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EDBB77-CB32-4614-8C3B-AD62F984917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9546381-39CE-4060-9444-5BD2247F762C}">
      <dgm:prSet/>
      <dgm:spPr/>
      <dgm:t>
        <a:bodyPr/>
        <a:lstStyle/>
        <a:p>
          <a:r>
            <a:rPr lang="en-US" b="1" dirty="0"/>
            <a:t>Steps for Tailoring Questions:</a:t>
          </a:r>
          <a:endParaRPr lang="en-US" dirty="0"/>
        </a:p>
      </dgm:t>
    </dgm:pt>
    <dgm:pt modelId="{602B485C-4118-4A67-8763-C0AFA128714D}" type="parTrans" cxnId="{A664FB2C-8438-4316-8128-E6A7F25925F5}">
      <dgm:prSet/>
      <dgm:spPr/>
      <dgm:t>
        <a:bodyPr/>
        <a:lstStyle/>
        <a:p>
          <a:endParaRPr lang="en-US"/>
        </a:p>
      </dgm:t>
    </dgm:pt>
    <dgm:pt modelId="{4A3A4F2A-03F2-45F4-89DB-BEF4C2A8B889}" type="sibTrans" cxnId="{A664FB2C-8438-4316-8128-E6A7F25925F5}">
      <dgm:prSet/>
      <dgm:spPr/>
      <dgm:t>
        <a:bodyPr/>
        <a:lstStyle/>
        <a:p>
          <a:endParaRPr lang="en-US"/>
        </a:p>
      </dgm:t>
    </dgm:pt>
    <dgm:pt modelId="{4E175119-9758-4046-91A6-3ED2D7D9F8A9}">
      <dgm:prSet/>
      <dgm:spPr/>
      <dgm:t>
        <a:bodyPr/>
        <a:lstStyle/>
        <a:p>
          <a:r>
            <a:rPr lang="en-US"/>
            <a:t>Review Job Description: Identify key responsibilities and required skills.</a:t>
          </a:r>
        </a:p>
      </dgm:t>
    </dgm:pt>
    <dgm:pt modelId="{AFA5689F-E079-4470-B5CB-B172223882CD}" type="parTrans" cxnId="{0988CBFC-EFAC-40AF-997B-A35E0EFC6C7A}">
      <dgm:prSet/>
      <dgm:spPr/>
      <dgm:t>
        <a:bodyPr/>
        <a:lstStyle/>
        <a:p>
          <a:endParaRPr lang="en-US"/>
        </a:p>
      </dgm:t>
    </dgm:pt>
    <dgm:pt modelId="{889576C3-083F-4699-8C8C-70FC053F395F}" type="sibTrans" cxnId="{0988CBFC-EFAC-40AF-997B-A35E0EFC6C7A}">
      <dgm:prSet/>
      <dgm:spPr/>
      <dgm:t>
        <a:bodyPr/>
        <a:lstStyle/>
        <a:p>
          <a:endParaRPr lang="en-US"/>
        </a:p>
      </dgm:t>
    </dgm:pt>
    <dgm:pt modelId="{7A55D6C8-75B4-409F-BB6C-7802F487B321}">
      <dgm:prSet/>
      <dgm:spPr/>
      <dgm:t>
        <a:bodyPr/>
        <a:lstStyle/>
        <a:p>
          <a:r>
            <a:rPr lang="en-US"/>
            <a:t>Align Questions with Job Requirements: Craft questions that directly relate to the duties and skills outlined in the job description.</a:t>
          </a:r>
        </a:p>
      </dgm:t>
    </dgm:pt>
    <dgm:pt modelId="{29618AAA-E02B-492C-9959-4676BA2CF44E}" type="parTrans" cxnId="{BA3EF89A-E927-42CB-AA36-90F6C24BA362}">
      <dgm:prSet/>
      <dgm:spPr/>
      <dgm:t>
        <a:bodyPr/>
        <a:lstStyle/>
        <a:p>
          <a:endParaRPr lang="en-US"/>
        </a:p>
      </dgm:t>
    </dgm:pt>
    <dgm:pt modelId="{2037C082-2B82-45F8-9E89-3427D0396137}" type="sibTrans" cxnId="{BA3EF89A-E927-42CB-AA36-90F6C24BA362}">
      <dgm:prSet/>
      <dgm:spPr/>
      <dgm:t>
        <a:bodyPr/>
        <a:lstStyle/>
        <a:p>
          <a:endParaRPr lang="en-US"/>
        </a:p>
      </dgm:t>
    </dgm:pt>
    <dgm:pt modelId="{7BA38179-E19F-44C6-9BEF-B7B2D4982861}">
      <dgm:prSet/>
      <dgm:spPr/>
      <dgm:t>
        <a:bodyPr/>
        <a:lstStyle/>
        <a:p>
          <a:r>
            <a:rPr lang="en-US" dirty="0"/>
            <a:t>Use Real-World Scenarios: Incorporate scenarios and tasks the candidate is likely to encounter in the role.</a:t>
          </a:r>
        </a:p>
      </dgm:t>
    </dgm:pt>
    <dgm:pt modelId="{9D14887D-AB2C-4A14-B4EE-2D9FAADB660D}" type="parTrans" cxnId="{0D471268-16C8-4BDE-ABB8-E715A971DAA8}">
      <dgm:prSet/>
      <dgm:spPr/>
      <dgm:t>
        <a:bodyPr/>
        <a:lstStyle/>
        <a:p>
          <a:endParaRPr lang="en-US"/>
        </a:p>
      </dgm:t>
    </dgm:pt>
    <dgm:pt modelId="{A4318CA1-D699-4218-9D29-3D174EA5B0B5}" type="sibTrans" cxnId="{0D471268-16C8-4BDE-ABB8-E715A971DAA8}">
      <dgm:prSet/>
      <dgm:spPr/>
      <dgm:t>
        <a:bodyPr/>
        <a:lstStyle/>
        <a:p>
          <a:endParaRPr lang="en-US"/>
        </a:p>
      </dgm:t>
    </dgm:pt>
    <dgm:pt modelId="{C9BB66E3-D420-4202-8805-244934046B66}">
      <dgm:prSet/>
      <dgm:spPr/>
      <dgm:t>
        <a:bodyPr/>
        <a:lstStyle/>
        <a:p>
          <a:r>
            <a:rPr lang="en-US" b="1"/>
            <a:t>Examples</a:t>
          </a:r>
          <a:r>
            <a:rPr lang="en-US"/>
            <a:t>:</a:t>
          </a:r>
        </a:p>
      </dgm:t>
    </dgm:pt>
    <dgm:pt modelId="{7128B42C-6643-49CF-BF10-A0C56487D955}" type="parTrans" cxnId="{13D822A2-4A57-4955-8306-EDCB6E91008D}">
      <dgm:prSet/>
      <dgm:spPr/>
      <dgm:t>
        <a:bodyPr/>
        <a:lstStyle/>
        <a:p>
          <a:endParaRPr lang="en-US"/>
        </a:p>
      </dgm:t>
    </dgm:pt>
    <dgm:pt modelId="{F05C82E2-3F71-4379-941C-748DE9AD7039}" type="sibTrans" cxnId="{13D822A2-4A57-4955-8306-EDCB6E91008D}">
      <dgm:prSet/>
      <dgm:spPr/>
      <dgm:t>
        <a:bodyPr/>
        <a:lstStyle/>
        <a:p>
          <a:endParaRPr lang="en-US"/>
        </a:p>
      </dgm:t>
    </dgm:pt>
    <dgm:pt modelId="{50B60180-A209-47D7-89D3-7B31FCA6C902}">
      <dgm:prSet/>
      <dgm:spPr/>
      <dgm:t>
        <a:bodyPr/>
        <a:lstStyle/>
        <a:p>
          <a:r>
            <a:rPr lang="en-US"/>
            <a:t>For a Water Operator: " Tell me about a time when you had to address/or how you would address a complaint from a resident about a water turnoff notice.”</a:t>
          </a:r>
        </a:p>
      </dgm:t>
    </dgm:pt>
    <dgm:pt modelId="{3B0D98E2-15E7-412A-9F76-C1C79C574262}" type="parTrans" cxnId="{1E9311CE-0960-40BA-830D-FA87AF307D39}">
      <dgm:prSet/>
      <dgm:spPr/>
      <dgm:t>
        <a:bodyPr/>
        <a:lstStyle/>
        <a:p>
          <a:endParaRPr lang="en-US"/>
        </a:p>
      </dgm:t>
    </dgm:pt>
    <dgm:pt modelId="{2A0658F5-22AE-491F-9D11-EA03C5CF65DA}" type="sibTrans" cxnId="{1E9311CE-0960-40BA-830D-FA87AF307D39}">
      <dgm:prSet/>
      <dgm:spPr/>
      <dgm:t>
        <a:bodyPr/>
        <a:lstStyle/>
        <a:p>
          <a:endParaRPr lang="en-US"/>
        </a:p>
      </dgm:t>
    </dgm:pt>
    <dgm:pt modelId="{7DBB009E-4CE9-4796-BCC5-7990547D46CF}">
      <dgm:prSet/>
      <dgm:spPr/>
      <dgm:t>
        <a:bodyPr/>
        <a:lstStyle/>
        <a:p>
          <a:r>
            <a:rPr lang="en-US"/>
            <a:t>For a Police Officer: "Describe a situation where you had to de-escalate a conflict. How did you handle it?“</a:t>
          </a:r>
        </a:p>
      </dgm:t>
    </dgm:pt>
    <dgm:pt modelId="{02EA8D7B-F51D-4BAA-B701-BCA1EDD63DB0}" type="parTrans" cxnId="{3D385514-1161-41EC-829C-30A70F9537D0}">
      <dgm:prSet/>
      <dgm:spPr/>
      <dgm:t>
        <a:bodyPr/>
        <a:lstStyle/>
        <a:p>
          <a:endParaRPr lang="en-US"/>
        </a:p>
      </dgm:t>
    </dgm:pt>
    <dgm:pt modelId="{268207F6-F039-40CE-82B7-A2D561E2B17A}" type="sibTrans" cxnId="{3D385514-1161-41EC-829C-30A70F9537D0}">
      <dgm:prSet/>
      <dgm:spPr/>
      <dgm:t>
        <a:bodyPr/>
        <a:lstStyle/>
        <a:p>
          <a:endParaRPr lang="en-US"/>
        </a:p>
      </dgm:t>
    </dgm:pt>
    <dgm:pt modelId="{FB207785-57D0-47E1-842D-82551B7F07DF}">
      <dgm:prSet/>
      <dgm:spPr/>
      <dgm:t>
        <a:bodyPr/>
        <a:lstStyle/>
        <a:p>
          <a:r>
            <a:rPr lang="en-US"/>
            <a:t>For a City Manager: “Can you describe a situation where you had to mediate a conflict between different departments or stakeholders in the city? What steps did you take to resolve the issue?”</a:t>
          </a:r>
        </a:p>
      </dgm:t>
    </dgm:pt>
    <dgm:pt modelId="{7622F368-7337-4BDF-883F-524EDCCFFB3B}" type="parTrans" cxnId="{D472A607-22CB-4DF8-A413-504F30D10846}">
      <dgm:prSet/>
      <dgm:spPr/>
      <dgm:t>
        <a:bodyPr/>
        <a:lstStyle/>
        <a:p>
          <a:endParaRPr lang="en-US"/>
        </a:p>
      </dgm:t>
    </dgm:pt>
    <dgm:pt modelId="{DEB505B4-DE95-431E-BD8C-D96B51373BBE}" type="sibTrans" cxnId="{D472A607-22CB-4DF8-A413-504F30D10846}">
      <dgm:prSet/>
      <dgm:spPr/>
      <dgm:t>
        <a:bodyPr/>
        <a:lstStyle/>
        <a:p>
          <a:endParaRPr lang="en-US"/>
        </a:p>
      </dgm:t>
    </dgm:pt>
    <dgm:pt modelId="{3521D780-400E-42F9-8293-B2C6D7E0A0A5}">
      <dgm:prSet/>
      <dgm:spPr/>
      <dgm:t>
        <a:bodyPr/>
        <a:lstStyle/>
        <a:p>
          <a:r>
            <a:rPr lang="en-US"/>
            <a:t>For a Payroll Specialist: "Describe a situation where an employee came to you with a complaint about their paycheck. How did you handle the situation and resolve the issue?"</a:t>
          </a:r>
        </a:p>
      </dgm:t>
    </dgm:pt>
    <dgm:pt modelId="{86A3ED19-B3DB-4AF6-BBBC-64AE331B9006}" type="parTrans" cxnId="{DD7AE27A-8817-478D-B67C-EEC1FDE30F9E}">
      <dgm:prSet/>
      <dgm:spPr/>
      <dgm:t>
        <a:bodyPr/>
        <a:lstStyle/>
        <a:p>
          <a:endParaRPr lang="en-US"/>
        </a:p>
      </dgm:t>
    </dgm:pt>
    <dgm:pt modelId="{D40D1F61-2B77-45EB-A60A-3A059FB705CE}" type="sibTrans" cxnId="{DD7AE27A-8817-478D-B67C-EEC1FDE30F9E}">
      <dgm:prSet/>
      <dgm:spPr/>
      <dgm:t>
        <a:bodyPr/>
        <a:lstStyle/>
        <a:p>
          <a:endParaRPr lang="en-US"/>
        </a:p>
      </dgm:t>
    </dgm:pt>
    <dgm:pt modelId="{D2578ED5-FDA1-4EF4-86ED-050340B8D35F}" type="pres">
      <dgm:prSet presAssocID="{A1EDBB77-CB32-4614-8C3B-AD62F984917D}" presName="linear" presStyleCnt="0">
        <dgm:presLayoutVars>
          <dgm:animLvl val="lvl"/>
          <dgm:resizeHandles val="exact"/>
        </dgm:presLayoutVars>
      </dgm:prSet>
      <dgm:spPr/>
    </dgm:pt>
    <dgm:pt modelId="{58F412EC-BBD8-4A08-B32E-C12675E6969F}" type="pres">
      <dgm:prSet presAssocID="{89546381-39CE-4060-9444-5BD2247F762C}" presName="parentText" presStyleLbl="node1" presStyleIdx="0" presStyleCnt="2">
        <dgm:presLayoutVars>
          <dgm:chMax val="0"/>
          <dgm:bulletEnabled val="1"/>
        </dgm:presLayoutVars>
      </dgm:prSet>
      <dgm:spPr/>
    </dgm:pt>
    <dgm:pt modelId="{C1F4EA9C-7BD6-4D43-8AD6-BE34C9AD1E18}" type="pres">
      <dgm:prSet presAssocID="{89546381-39CE-4060-9444-5BD2247F762C}" presName="childText" presStyleLbl="revTx" presStyleIdx="0" presStyleCnt="2">
        <dgm:presLayoutVars>
          <dgm:bulletEnabled val="1"/>
        </dgm:presLayoutVars>
      </dgm:prSet>
      <dgm:spPr/>
    </dgm:pt>
    <dgm:pt modelId="{8299549B-1C4F-4EC8-8B5B-F5CF5493E6CC}" type="pres">
      <dgm:prSet presAssocID="{C9BB66E3-D420-4202-8805-244934046B66}" presName="parentText" presStyleLbl="node1" presStyleIdx="1" presStyleCnt="2">
        <dgm:presLayoutVars>
          <dgm:chMax val="0"/>
          <dgm:bulletEnabled val="1"/>
        </dgm:presLayoutVars>
      </dgm:prSet>
      <dgm:spPr/>
    </dgm:pt>
    <dgm:pt modelId="{78F2E397-95AF-40E3-B38A-AD9DFC430E75}" type="pres">
      <dgm:prSet presAssocID="{C9BB66E3-D420-4202-8805-244934046B66}" presName="childText" presStyleLbl="revTx" presStyleIdx="1" presStyleCnt="2">
        <dgm:presLayoutVars>
          <dgm:bulletEnabled val="1"/>
        </dgm:presLayoutVars>
      </dgm:prSet>
      <dgm:spPr/>
    </dgm:pt>
  </dgm:ptLst>
  <dgm:cxnLst>
    <dgm:cxn modelId="{DFE20500-37AF-445A-8691-BE748BB9F413}" type="presOf" srcId="{A1EDBB77-CB32-4614-8C3B-AD62F984917D}" destId="{D2578ED5-FDA1-4EF4-86ED-050340B8D35F}" srcOrd="0" destOrd="0" presId="urn:microsoft.com/office/officeart/2005/8/layout/vList2"/>
    <dgm:cxn modelId="{D472A607-22CB-4DF8-A413-504F30D10846}" srcId="{C9BB66E3-D420-4202-8805-244934046B66}" destId="{FB207785-57D0-47E1-842D-82551B7F07DF}" srcOrd="2" destOrd="0" parTransId="{7622F368-7337-4BDF-883F-524EDCCFFB3B}" sibTransId="{DEB505B4-DE95-431E-BD8C-D96B51373BBE}"/>
    <dgm:cxn modelId="{3D385514-1161-41EC-829C-30A70F9537D0}" srcId="{C9BB66E3-D420-4202-8805-244934046B66}" destId="{7DBB009E-4CE9-4796-BCC5-7990547D46CF}" srcOrd="1" destOrd="0" parTransId="{02EA8D7B-F51D-4BAA-B701-BCA1EDD63DB0}" sibTransId="{268207F6-F039-40CE-82B7-A2D561E2B17A}"/>
    <dgm:cxn modelId="{931EB314-9AD7-4166-B075-3A561229D587}" type="presOf" srcId="{FB207785-57D0-47E1-842D-82551B7F07DF}" destId="{78F2E397-95AF-40E3-B38A-AD9DFC430E75}" srcOrd="0" destOrd="2" presId="urn:microsoft.com/office/officeart/2005/8/layout/vList2"/>
    <dgm:cxn modelId="{069D2F20-DA32-4616-B4D8-2014B45DA0DD}" type="presOf" srcId="{3521D780-400E-42F9-8293-B2C6D7E0A0A5}" destId="{78F2E397-95AF-40E3-B38A-AD9DFC430E75}" srcOrd="0" destOrd="3" presId="urn:microsoft.com/office/officeart/2005/8/layout/vList2"/>
    <dgm:cxn modelId="{A664FB2C-8438-4316-8128-E6A7F25925F5}" srcId="{A1EDBB77-CB32-4614-8C3B-AD62F984917D}" destId="{89546381-39CE-4060-9444-5BD2247F762C}" srcOrd="0" destOrd="0" parTransId="{602B485C-4118-4A67-8763-C0AFA128714D}" sibTransId="{4A3A4F2A-03F2-45F4-89DB-BEF4C2A8B889}"/>
    <dgm:cxn modelId="{0D471268-16C8-4BDE-ABB8-E715A971DAA8}" srcId="{89546381-39CE-4060-9444-5BD2247F762C}" destId="{7BA38179-E19F-44C6-9BEF-B7B2D4982861}" srcOrd="2" destOrd="0" parTransId="{9D14887D-AB2C-4A14-B4EE-2D9FAADB660D}" sibTransId="{A4318CA1-D699-4218-9D29-3D174EA5B0B5}"/>
    <dgm:cxn modelId="{9E9C7354-8D26-45A9-B9FD-720C22F6AF32}" type="presOf" srcId="{C9BB66E3-D420-4202-8805-244934046B66}" destId="{8299549B-1C4F-4EC8-8B5B-F5CF5493E6CC}" srcOrd="0" destOrd="0" presId="urn:microsoft.com/office/officeart/2005/8/layout/vList2"/>
    <dgm:cxn modelId="{DD7AE27A-8817-478D-B67C-EEC1FDE30F9E}" srcId="{C9BB66E3-D420-4202-8805-244934046B66}" destId="{3521D780-400E-42F9-8293-B2C6D7E0A0A5}" srcOrd="3" destOrd="0" parTransId="{86A3ED19-B3DB-4AF6-BBBC-64AE331B9006}" sibTransId="{D40D1F61-2B77-45EB-A60A-3A059FB705CE}"/>
    <dgm:cxn modelId="{E9749D7E-EDD4-4A97-B379-B46F8845F800}" type="presOf" srcId="{4E175119-9758-4046-91A6-3ED2D7D9F8A9}" destId="{C1F4EA9C-7BD6-4D43-8AD6-BE34C9AD1E18}" srcOrd="0" destOrd="0" presId="urn:microsoft.com/office/officeart/2005/8/layout/vList2"/>
    <dgm:cxn modelId="{037A5081-6449-47FF-84EA-0C355BE136A2}" type="presOf" srcId="{7DBB009E-4CE9-4796-BCC5-7990547D46CF}" destId="{78F2E397-95AF-40E3-B38A-AD9DFC430E75}" srcOrd="0" destOrd="1" presId="urn:microsoft.com/office/officeart/2005/8/layout/vList2"/>
    <dgm:cxn modelId="{BA3EF89A-E927-42CB-AA36-90F6C24BA362}" srcId="{89546381-39CE-4060-9444-5BD2247F762C}" destId="{7A55D6C8-75B4-409F-BB6C-7802F487B321}" srcOrd="1" destOrd="0" parTransId="{29618AAA-E02B-492C-9959-4676BA2CF44E}" sibTransId="{2037C082-2B82-45F8-9E89-3427D0396137}"/>
    <dgm:cxn modelId="{13D822A2-4A57-4955-8306-EDCB6E91008D}" srcId="{A1EDBB77-CB32-4614-8C3B-AD62F984917D}" destId="{C9BB66E3-D420-4202-8805-244934046B66}" srcOrd="1" destOrd="0" parTransId="{7128B42C-6643-49CF-BF10-A0C56487D955}" sibTransId="{F05C82E2-3F71-4379-941C-748DE9AD7039}"/>
    <dgm:cxn modelId="{B3CDF5A5-87D9-4694-85A9-2CA25C7B45FF}" type="presOf" srcId="{50B60180-A209-47D7-89D3-7B31FCA6C902}" destId="{78F2E397-95AF-40E3-B38A-AD9DFC430E75}" srcOrd="0" destOrd="0" presId="urn:microsoft.com/office/officeart/2005/8/layout/vList2"/>
    <dgm:cxn modelId="{593DC7CA-5633-4CCC-B2F2-B2BE230D7AAF}" type="presOf" srcId="{7A55D6C8-75B4-409F-BB6C-7802F487B321}" destId="{C1F4EA9C-7BD6-4D43-8AD6-BE34C9AD1E18}" srcOrd="0" destOrd="1" presId="urn:microsoft.com/office/officeart/2005/8/layout/vList2"/>
    <dgm:cxn modelId="{1E9311CE-0960-40BA-830D-FA87AF307D39}" srcId="{C9BB66E3-D420-4202-8805-244934046B66}" destId="{50B60180-A209-47D7-89D3-7B31FCA6C902}" srcOrd="0" destOrd="0" parTransId="{3B0D98E2-15E7-412A-9F76-C1C79C574262}" sibTransId="{2A0658F5-22AE-491F-9D11-EA03C5CF65DA}"/>
    <dgm:cxn modelId="{4B0BE4E9-8131-4AF2-B0D5-3567520D4B5F}" type="presOf" srcId="{89546381-39CE-4060-9444-5BD2247F762C}" destId="{58F412EC-BBD8-4A08-B32E-C12675E6969F}" srcOrd="0" destOrd="0" presId="urn:microsoft.com/office/officeart/2005/8/layout/vList2"/>
    <dgm:cxn modelId="{E219BDF8-5ED6-4AA5-BA56-03D2D74A74AE}" type="presOf" srcId="{7BA38179-E19F-44C6-9BEF-B7B2D4982861}" destId="{C1F4EA9C-7BD6-4D43-8AD6-BE34C9AD1E18}" srcOrd="0" destOrd="2" presId="urn:microsoft.com/office/officeart/2005/8/layout/vList2"/>
    <dgm:cxn modelId="{0988CBFC-EFAC-40AF-997B-A35E0EFC6C7A}" srcId="{89546381-39CE-4060-9444-5BD2247F762C}" destId="{4E175119-9758-4046-91A6-3ED2D7D9F8A9}" srcOrd="0" destOrd="0" parTransId="{AFA5689F-E079-4470-B5CB-B172223882CD}" sibTransId="{889576C3-083F-4699-8C8C-70FC053F395F}"/>
    <dgm:cxn modelId="{9A2A2976-C9F7-47E7-851E-201DF1E6B8E2}" type="presParOf" srcId="{D2578ED5-FDA1-4EF4-86ED-050340B8D35F}" destId="{58F412EC-BBD8-4A08-B32E-C12675E6969F}" srcOrd="0" destOrd="0" presId="urn:microsoft.com/office/officeart/2005/8/layout/vList2"/>
    <dgm:cxn modelId="{36196588-BC17-41E5-B14D-D5391A207410}" type="presParOf" srcId="{D2578ED5-FDA1-4EF4-86ED-050340B8D35F}" destId="{C1F4EA9C-7BD6-4D43-8AD6-BE34C9AD1E18}" srcOrd="1" destOrd="0" presId="urn:microsoft.com/office/officeart/2005/8/layout/vList2"/>
    <dgm:cxn modelId="{61742A35-D623-46CA-B785-55ED353E5C0A}" type="presParOf" srcId="{D2578ED5-FDA1-4EF4-86ED-050340B8D35F}" destId="{8299549B-1C4F-4EC8-8B5B-F5CF5493E6CC}" srcOrd="2" destOrd="0" presId="urn:microsoft.com/office/officeart/2005/8/layout/vList2"/>
    <dgm:cxn modelId="{6F3BA293-BA93-4DB8-8285-488A73B55C58}" type="presParOf" srcId="{D2578ED5-FDA1-4EF4-86ED-050340B8D35F}" destId="{78F2E397-95AF-40E3-B38A-AD9DFC430E7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11371-F5E9-46CD-B2DF-6FAA9CCD727B}">
      <dsp:nvSpPr>
        <dsp:cNvPr id="0" name=""/>
        <dsp:cNvSpPr/>
      </dsp:nvSpPr>
      <dsp:spPr>
        <a:xfrm>
          <a:off x="0" y="481"/>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BB184-7182-4FA3-B41B-843455C35F2D}">
      <dsp:nvSpPr>
        <dsp:cNvPr id="0" name=""/>
        <dsp:cNvSpPr/>
      </dsp:nvSpPr>
      <dsp:spPr>
        <a:xfrm>
          <a:off x="200639" y="149717"/>
          <a:ext cx="364798" cy="3647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7D8C7-4B02-4895-9815-A9653D4D3415}">
      <dsp:nvSpPr>
        <dsp:cNvPr id="0" name=""/>
        <dsp:cNvSpPr/>
      </dsp:nvSpPr>
      <dsp:spPr>
        <a:xfrm>
          <a:off x="766076" y="481"/>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b="1" kern="1200"/>
            <a:t>Preparation</a:t>
          </a:r>
          <a:r>
            <a:rPr lang="en-US" sz="1600" kern="1200"/>
            <a:t>: Interviewers understand job requirements and prepare thoroughly.</a:t>
          </a:r>
        </a:p>
      </dsp:txBody>
      <dsp:txXfrm>
        <a:off x="766076" y="481"/>
        <a:ext cx="5289373" cy="663269"/>
      </dsp:txXfrm>
    </dsp:sp>
    <dsp:sp modelId="{8349DC69-0BC1-4826-8102-DCC59A2036A2}">
      <dsp:nvSpPr>
        <dsp:cNvPr id="0" name=""/>
        <dsp:cNvSpPr/>
      </dsp:nvSpPr>
      <dsp:spPr>
        <a:xfrm>
          <a:off x="0" y="829568"/>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EA9247-C36D-4A99-8E6B-974A94A7A33D}">
      <dsp:nvSpPr>
        <dsp:cNvPr id="0" name=""/>
        <dsp:cNvSpPr/>
      </dsp:nvSpPr>
      <dsp:spPr>
        <a:xfrm>
          <a:off x="200639" y="978804"/>
          <a:ext cx="364798" cy="3647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503931-A1F7-4988-BE50-1789C54A3841}">
      <dsp:nvSpPr>
        <dsp:cNvPr id="0" name=""/>
        <dsp:cNvSpPr/>
      </dsp:nvSpPr>
      <dsp:spPr>
        <a:xfrm>
          <a:off x="766076" y="829568"/>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b="1" kern="1200"/>
            <a:t>Structure</a:t>
          </a:r>
          <a:r>
            <a:rPr lang="en-US" sz="1600" kern="1200"/>
            <a:t>: Consistent format and questions for all candidates.</a:t>
          </a:r>
        </a:p>
      </dsp:txBody>
      <dsp:txXfrm>
        <a:off x="766076" y="829568"/>
        <a:ext cx="5289373" cy="663269"/>
      </dsp:txXfrm>
    </dsp:sp>
    <dsp:sp modelId="{731D9173-8F49-4946-8D34-5126B5E1D572}">
      <dsp:nvSpPr>
        <dsp:cNvPr id="0" name=""/>
        <dsp:cNvSpPr/>
      </dsp:nvSpPr>
      <dsp:spPr>
        <a:xfrm>
          <a:off x="0" y="1658655"/>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4DC42-D76B-42BB-839E-8BDA3B5EBDA5}">
      <dsp:nvSpPr>
        <dsp:cNvPr id="0" name=""/>
        <dsp:cNvSpPr/>
      </dsp:nvSpPr>
      <dsp:spPr>
        <a:xfrm>
          <a:off x="200639" y="1807891"/>
          <a:ext cx="364798" cy="3647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50922D-860F-48BE-BAFA-E5FFB380DC00}">
      <dsp:nvSpPr>
        <dsp:cNvPr id="0" name=""/>
        <dsp:cNvSpPr/>
      </dsp:nvSpPr>
      <dsp:spPr>
        <a:xfrm>
          <a:off x="766076" y="1658655"/>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b="1" kern="1200"/>
            <a:t>Documentation</a:t>
          </a:r>
          <a:r>
            <a:rPr lang="en-US" sz="1600" kern="1200"/>
            <a:t>: Detailed notes taken during the interview for accurate evaluation.</a:t>
          </a:r>
        </a:p>
      </dsp:txBody>
      <dsp:txXfrm>
        <a:off x="766076" y="1658655"/>
        <a:ext cx="5289373" cy="663269"/>
      </dsp:txXfrm>
    </dsp:sp>
    <dsp:sp modelId="{5DA6968A-60B9-42DD-A43D-E395B8483CC1}">
      <dsp:nvSpPr>
        <dsp:cNvPr id="0" name=""/>
        <dsp:cNvSpPr/>
      </dsp:nvSpPr>
      <dsp:spPr>
        <a:xfrm>
          <a:off x="0" y="2487742"/>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2C4B45-08EC-412A-908A-43F34E6013CF}">
      <dsp:nvSpPr>
        <dsp:cNvPr id="0" name=""/>
        <dsp:cNvSpPr/>
      </dsp:nvSpPr>
      <dsp:spPr>
        <a:xfrm>
          <a:off x="200639" y="2636978"/>
          <a:ext cx="364798" cy="3647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571894-38BC-4344-BA3F-0699B899E939}">
      <dsp:nvSpPr>
        <dsp:cNvPr id="0" name=""/>
        <dsp:cNvSpPr/>
      </dsp:nvSpPr>
      <dsp:spPr>
        <a:xfrm>
          <a:off x="766076" y="2487742"/>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b="1" kern="1200"/>
            <a:t>Professionalism</a:t>
          </a:r>
          <a:r>
            <a:rPr lang="en-US" sz="1600" kern="1200"/>
            <a:t>: Punctual, courteous, and respectful interviewers.</a:t>
          </a:r>
        </a:p>
      </dsp:txBody>
      <dsp:txXfrm>
        <a:off x="766076" y="2487742"/>
        <a:ext cx="5289373" cy="663269"/>
      </dsp:txXfrm>
    </dsp:sp>
    <dsp:sp modelId="{C0961EFB-D3C7-48F5-8AF5-6017E91B4447}">
      <dsp:nvSpPr>
        <dsp:cNvPr id="0" name=""/>
        <dsp:cNvSpPr/>
      </dsp:nvSpPr>
      <dsp:spPr>
        <a:xfrm>
          <a:off x="0" y="3316829"/>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1179B3-C6A1-4650-9DE4-73DAA0DE7333}">
      <dsp:nvSpPr>
        <dsp:cNvPr id="0" name=""/>
        <dsp:cNvSpPr/>
      </dsp:nvSpPr>
      <dsp:spPr>
        <a:xfrm>
          <a:off x="200639" y="3466065"/>
          <a:ext cx="364798" cy="3647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349DB3-0069-493A-9166-AF458AD4E8F7}">
      <dsp:nvSpPr>
        <dsp:cNvPr id="0" name=""/>
        <dsp:cNvSpPr/>
      </dsp:nvSpPr>
      <dsp:spPr>
        <a:xfrm>
          <a:off x="766076" y="3316829"/>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b="1" kern="1200"/>
            <a:t>Clear Communication</a:t>
          </a:r>
          <a:r>
            <a:rPr lang="en-US" sz="1600" kern="1200"/>
            <a:t>: Clear explanation of the interview process and expectations.</a:t>
          </a:r>
        </a:p>
      </dsp:txBody>
      <dsp:txXfrm>
        <a:off x="766076" y="3316829"/>
        <a:ext cx="5289373" cy="663269"/>
      </dsp:txXfrm>
    </dsp:sp>
    <dsp:sp modelId="{AB4B24AE-7F44-41BC-ADCF-AA6733744ACB}">
      <dsp:nvSpPr>
        <dsp:cNvPr id="0" name=""/>
        <dsp:cNvSpPr/>
      </dsp:nvSpPr>
      <dsp:spPr>
        <a:xfrm>
          <a:off x="0" y="4145916"/>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2EF40-357D-4E60-BCAF-F6735550129C}">
      <dsp:nvSpPr>
        <dsp:cNvPr id="0" name=""/>
        <dsp:cNvSpPr/>
      </dsp:nvSpPr>
      <dsp:spPr>
        <a:xfrm>
          <a:off x="200639" y="4295152"/>
          <a:ext cx="364798" cy="36479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2FD6B6-5A43-4778-9A1B-9B6C95D13422}">
      <dsp:nvSpPr>
        <dsp:cNvPr id="0" name=""/>
        <dsp:cNvSpPr/>
      </dsp:nvSpPr>
      <dsp:spPr>
        <a:xfrm>
          <a:off x="766076" y="4145916"/>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b="1" kern="1200"/>
            <a:t>Evaluation</a:t>
          </a:r>
          <a:r>
            <a:rPr lang="en-US" sz="1600" kern="1200"/>
            <a:t>: Purposeful questions assessing relevant skills and qualifications.</a:t>
          </a:r>
        </a:p>
      </dsp:txBody>
      <dsp:txXfrm>
        <a:off x="766076" y="4145916"/>
        <a:ext cx="5289373" cy="663269"/>
      </dsp:txXfrm>
    </dsp:sp>
    <dsp:sp modelId="{CB217984-F58D-4CEF-9556-745CFDBBE8FB}">
      <dsp:nvSpPr>
        <dsp:cNvPr id="0" name=""/>
        <dsp:cNvSpPr/>
      </dsp:nvSpPr>
      <dsp:spPr>
        <a:xfrm>
          <a:off x="0" y="4975003"/>
          <a:ext cx="6055450" cy="663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75DAD-BB20-486D-B936-A98759F64DA2}">
      <dsp:nvSpPr>
        <dsp:cNvPr id="0" name=""/>
        <dsp:cNvSpPr/>
      </dsp:nvSpPr>
      <dsp:spPr>
        <a:xfrm>
          <a:off x="200639" y="5124239"/>
          <a:ext cx="364798" cy="36479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22AE04-732D-40ED-A0ED-E51DD4341EA1}">
      <dsp:nvSpPr>
        <dsp:cNvPr id="0" name=""/>
        <dsp:cNvSpPr/>
      </dsp:nvSpPr>
      <dsp:spPr>
        <a:xfrm>
          <a:off x="766076" y="4975003"/>
          <a:ext cx="5289373" cy="663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96" tIns="70196" rIns="70196" bIns="70196" numCol="1" spcCol="1270" anchor="ctr" anchorCtr="0">
          <a:noAutofit/>
        </a:bodyPr>
        <a:lstStyle/>
        <a:p>
          <a:pPr marL="0" lvl="0" indent="0" algn="l" defTabSz="711200">
            <a:lnSpc>
              <a:spcPct val="90000"/>
            </a:lnSpc>
            <a:spcBef>
              <a:spcPct val="0"/>
            </a:spcBef>
            <a:spcAft>
              <a:spcPct val="35000"/>
            </a:spcAft>
            <a:buNone/>
          </a:pPr>
          <a:r>
            <a:rPr lang="en-US" sz="1600" b="1" kern="1200"/>
            <a:t>Fairness</a:t>
          </a:r>
          <a:r>
            <a:rPr lang="en-US" sz="1600" kern="1200"/>
            <a:t>: Equal opportunity for all candidates to present their qualifications.</a:t>
          </a:r>
        </a:p>
      </dsp:txBody>
      <dsp:txXfrm>
        <a:off x="766076" y="4975003"/>
        <a:ext cx="5289373" cy="663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B8A39-B195-473C-BFF9-B4D1B8FD0E22}">
      <dsp:nvSpPr>
        <dsp:cNvPr id="0" name=""/>
        <dsp:cNvSpPr/>
      </dsp:nvSpPr>
      <dsp:spPr>
        <a:xfrm>
          <a:off x="5775" y="409980"/>
          <a:ext cx="1969546" cy="9847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a:t>Compliance with Legal Standards:</a:t>
          </a:r>
          <a:endParaRPr lang="en-US" sz="2000" kern="1200"/>
        </a:p>
      </dsp:txBody>
      <dsp:txXfrm>
        <a:off x="34618" y="438823"/>
        <a:ext cx="1911860" cy="927087"/>
      </dsp:txXfrm>
    </dsp:sp>
    <dsp:sp modelId="{E5DDF29C-491C-4862-9C42-8E09FFB6EAC4}">
      <dsp:nvSpPr>
        <dsp:cNvPr id="0" name=""/>
        <dsp:cNvSpPr/>
      </dsp:nvSpPr>
      <dsp:spPr>
        <a:xfrm>
          <a:off x="202730" y="1394753"/>
          <a:ext cx="196954" cy="738579"/>
        </a:xfrm>
        <a:custGeom>
          <a:avLst/>
          <a:gdLst/>
          <a:ahLst/>
          <a:cxnLst/>
          <a:rect l="0" t="0" r="0" b="0"/>
          <a:pathLst>
            <a:path>
              <a:moveTo>
                <a:pt x="0" y="0"/>
              </a:moveTo>
              <a:lnTo>
                <a:pt x="0" y="738579"/>
              </a:lnTo>
              <a:lnTo>
                <a:pt x="196954" y="73857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5F33BE-5DBF-4571-9B24-F285D5C685C5}">
      <dsp:nvSpPr>
        <dsp:cNvPr id="0" name=""/>
        <dsp:cNvSpPr/>
      </dsp:nvSpPr>
      <dsp:spPr>
        <a:xfrm>
          <a:off x="399685" y="1640946"/>
          <a:ext cx="1575636" cy="98477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Adherence to federal and state regulations, such as Title VII of the Civil Rights Act, ADEA, and ADA, is essential to avoid legal repercussions and promote fairness.</a:t>
          </a:r>
        </a:p>
      </dsp:txBody>
      <dsp:txXfrm>
        <a:off x="428528" y="1669789"/>
        <a:ext cx="1517950" cy="927087"/>
      </dsp:txXfrm>
    </dsp:sp>
    <dsp:sp modelId="{D2D56AC3-8070-44AD-BD8C-E44FEA7F2536}">
      <dsp:nvSpPr>
        <dsp:cNvPr id="0" name=""/>
        <dsp:cNvSpPr/>
      </dsp:nvSpPr>
      <dsp:spPr>
        <a:xfrm>
          <a:off x="202730" y="1394753"/>
          <a:ext cx="196954" cy="1969546"/>
        </a:xfrm>
        <a:custGeom>
          <a:avLst/>
          <a:gdLst/>
          <a:ahLst/>
          <a:cxnLst/>
          <a:rect l="0" t="0" r="0" b="0"/>
          <a:pathLst>
            <a:path>
              <a:moveTo>
                <a:pt x="0" y="0"/>
              </a:moveTo>
              <a:lnTo>
                <a:pt x="0" y="1969546"/>
              </a:lnTo>
              <a:lnTo>
                <a:pt x="196954" y="196954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D7BC88-D5FC-47EE-A2D2-4583FBCD4EE3}">
      <dsp:nvSpPr>
        <dsp:cNvPr id="0" name=""/>
        <dsp:cNvSpPr/>
      </dsp:nvSpPr>
      <dsp:spPr>
        <a:xfrm>
          <a:off x="399685" y="2871913"/>
          <a:ext cx="1575636" cy="98477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Hiring managers must be familiarized with these laws to ensure lawful interview practices.</a:t>
          </a:r>
        </a:p>
      </dsp:txBody>
      <dsp:txXfrm>
        <a:off x="428528" y="2900756"/>
        <a:ext cx="1517950" cy="927087"/>
      </dsp:txXfrm>
    </dsp:sp>
    <dsp:sp modelId="{6F8CFB35-5BA8-4DB6-B8FF-469FD0BC7A22}">
      <dsp:nvSpPr>
        <dsp:cNvPr id="0" name=""/>
        <dsp:cNvSpPr/>
      </dsp:nvSpPr>
      <dsp:spPr>
        <a:xfrm>
          <a:off x="2467708" y="409980"/>
          <a:ext cx="1969546" cy="9847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a:t>Objective Evaluation Criteria:</a:t>
          </a:r>
          <a:endParaRPr lang="en-US" sz="2000" kern="1200"/>
        </a:p>
      </dsp:txBody>
      <dsp:txXfrm>
        <a:off x="2496551" y="438823"/>
        <a:ext cx="1911860" cy="927087"/>
      </dsp:txXfrm>
    </dsp:sp>
    <dsp:sp modelId="{D29A70F9-24E6-42B0-9534-FB3832F87E29}">
      <dsp:nvSpPr>
        <dsp:cNvPr id="0" name=""/>
        <dsp:cNvSpPr/>
      </dsp:nvSpPr>
      <dsp:spPr>
        <a:xfrm>
          <a:off x="2664663" y="1394753"/>
          <a:ext cx="196954" cy="738579"/>
        </a:xfrm>
        <a:custGeom>
          <a:avLst/>
          <a:gdLst/>
          <a:ahLst/>
          <a:cxnLst/>
          <a:rect l="0" t="0" r="0" b="0"/>
          <a:pathLst>
            <a:path>
              <a:moveTo>
                <a:pt x="0" y="0"/>
              </a:moveTo>
              <a:lnTo>
                <a:pt x="0" y="738579"/>
              </a:lnTo>
              <a:lnTo>
                <a:pt x="196954" y="73857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957BC2-A2EB-46B0-A3A5-679550EEE2F5}">
      <dsp:nvSpPr>
        <dsp:cNvPr id="0" name=""/>
        <dsp:cNvSpPr/>
      </dsp:nvSpPr>
      <dsp:spPr>
        <a:xfrm>
          <a:off x="2861617" y="1640946"/>
          <a:ext cx="1575636" cy="984773"/>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Implementing structured and objective criteria for evaluating candidates ensures decisions are based on merit and qualifications.</a:t>
          </a:r>
        </a:p>
      </dsp:txBody>
      <dsp:txXfrm>
        <a:off x="2890460" y="1669789"/>
        <a:ext cx="1517950" cy="927087"/>
      </dsp:txXfrm>
    </dsp:sp>
    <dsp:sp modelId="{D365CC46-92E3-48CE-9141-03F23E0F2F97}">
      <dsp:nvSpPr>
        <dsp:cNvPr id="0" name=""/>
        <dsp:cNvSpPr/>
      </dsp:nvSpPr>
      <dsp:spPr>
        <a:xfrm>
          <a:off x="2664663" y="1394753"/>
          <a:ext cx="196954" cy="1969546"/>
        </a:xfrm>
        <a:custGeom>
          <a:avLst/>
          <a:gdLst/>
          <a:ahLst/>
          <a:cxnLst/>
          <a:rect l="0" t="0" r="0" b="0"/>
          <a:pathLst>
            <a:path>
              <a:moveTo>
                <a:pt x="0" y="0"/>
              </a:moveTo>
              <a:lnTo>
                <a:pt x="0" y="1969546"/>
              </a:lnTo>
              <a:lnTo>
                <a:pt x="196954" y="196954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DEA19C-E1FD-4FC4-ABE7-B1502212531D}">
      <dsp:nvSpPr>
        <dsp:cNvPr id="0" name=""/>
        <dsp:cNvSpPr/>
      </dsp:nvSpPr>
      <dsp:spPr>
        <a:xfrm>
          <a:off x="2861617" y="2871913"/>
          <a:ext cx="1575636" cy="98477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Standardized scoring systems help reduce bias and maintain consistency in candidate assessments.</a:t>
          </a:r>
        </a:p>
      </dsp:txBody>
      <dsp:txXfrm>
        <a:off x="2890460" y="2900756"/>
        <a:ext cx="1517950" cy="927087"/>
      </dsp:txXfrm>
    </dsp:sp>
    <dsp:sp modelId="{6EADC8B7-72D2-45BD-9574-4BE7F7B618F0}">
      <dsp:nvSpPr>
        <dsp:cNvPr id="0" name=""/>
        <dsp:cNvSpPr/>
      </dsp:nvSpPr>
      <dsp:spPr>
        <a:xfrm>
          <a:off x="4929641" y="409980"/>
          <a:ext cx="1969546" cy="98477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a:t>Fair and Inclusive Practices:</a:t>
          </a:r>
          <a:endParaRPr lang="en-US" sz="2000" kern="1200"/>
        </a:p>
      </dsp:txBody>
      <dsp:txXfrm>
        <a:off x="4958484" y="438823"/>
        <a:ext cx="1911860" cy="927087"/>
      </dsp:txXfrm>
    </dsp:sp>
    <dsp:sp modelId="{DB760D93-83CB-49AD-AD94-329869F596F8}">
      <dsp:nvSpPr>
        <dsp:cNvPr id="0" name=""/>
        <dsp:cNvSpPr/>
      </dsp:nvSpPr>
      <dsp:spPr>
        <a:xfrm>
          <a:off x="5126596" y="1394753"/>
          <a:ext cx="196954" cy="738579"/>
        </a:xfrm>
        <a:custGeom>
          <a:avLst/>
          <a:gdLst/>
          <a:ahLst/>
          <a:cxnLst/>
          <a:rect l="0" t="0" r="0" b="0"/>
          <a:pathLst>
            <a:path>
              <a:moveTo>
                <a:pt x="0" y="0"/>
              </a:moveTo>
              <a:lnTo>
                <a:pt x="0" y="738579"/>
              </a:lnTo>
              <a:lnTo>
                <a:pt x="196954" y="73857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A2B8E-DDCF-44C7-8238-4B82051F44BA}">
      <dsp:nvSpPr>
        <dsp:cNvPr id="0" name=""/>
        <dsp:cNvSpPr/>
      </dsp:nvSpPr>
      <dsp:spPr>
        <a:xfrm>
          <a:off x="5323550" y="1640946"/>
          <a:ext cx="1575636" cy="98477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Avoiding discriminatory questions and focusing on job-related qualifications and skills rather than personal characteristics promotes inclusivity.</a:t>
          </a:r>
        </a:p>
      </dsp:txBody>
      <dsp:txXfrm>
        <a:off x="5352393" y="1669789"/>
        <a:ext cx="1517950" cy="927087"/>
      </dsp:txXfrm>
    </dsp:sp>
    <dsp:sp modelId="{7E255810-2CC3-4E28-BD77-0002EDE513DD}">
      <dsp:nvSpPr>
        <dsp:cNvPr id="0" name=""/>
        <dsp:cNvSpPr/>
      </dsp:nvSpPr>
      <dsp:spPr>
        <a:xfrm>
          <a:off x="5126596" y="1394753"/>
          <a:ext cx="196954" cy="1969546"/>
        </a:xfrm>
        <a:custGeom>
          <a:avLst/>
          <a:gdLst/>
          <a:ahLst/>
          <a:cxnLst/>
          <a:rect l="0" t="0" r="0" b="0"/>
          <a:pathLst>
            <a:path>
              <a:moveTo>
                <a:pt x="0" y="0"/>
              </a:moveTo>
              <a:lnTo>
                <a:pt x="0" y="1969546"/>
              </a:lnTo>
              <a:lnTo>
                <a:pt x="196954" y="196954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9C92A6-8A3D-4369-897F-F91B831F7809}">
      <dsp:nvSpPr>
        <dsp:cNvPr id="0" name=""/>
        <dsp:cNvSpPr/>
      </dsp:nvSpPr>
      <dsp:spPr>
        <a:xfrm>
          <a:off x="5323550" y="2871913"/>
          <a:ext cx="1575636" cy="98477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Ensuring all candidates are evaluated equally enhances fairness in the hiring process.</a:t>
          </a:r>
        </a:p>
      </dsp:txBody>
      <dsp:txXfrm>
        <a:off x="5352393" y="2900756"/>
        <a:ext cx="1517950" cy="927087"/>
      </dsp:txXfrm>
    </dsp:sp>
    <dsp:sp modelId="{482648E8-6FE9-47AE-8B7F-2A2EAC52B66C}">
      <dsp:nvSpPr>
        <dsp:cNvPr id="0" name=""/>
        <dsp:cNvSpPr/>
      </dsp:nvSpPr>
      <dsp:spPr>
        <a:xfrm>
          <a:off x="7391574" y="409980"/>
          <a:ext cx="1969546" cy="98477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a:t>Training and Awareness:</a:t>
          </a:r>
          <a:endParaRPr lang="en-US" sz="2000" kern="1200"/>
        </a:p>
      </dsp:txBody>
      <dsp:txXfrm>
        <a:off x="7420417" y="438823"/>
        <a:ext cx="1911860" cy="927087"/>
      </dsp:txXfrm>
    </dsp:sp>
    <dsp:sp modelId="{B0EF23EB-8E0E-4956-BE1C-FA2E8D232FB2}">
      <dsp:nvSpPr>
        <dsp:cNvPr id="0" name=""/>
        <dsp:cNvSpPr/>
      </dsp:nvSpPr>
      <dsp:spPr>
        <a:xfrm>
          <a:off x="7588528" y="1394753"/>
          <a:ext cx="196954" cy="738579"/>
        </a:xfrm>
        <a:custGeom>
          <a:avLst/>
          <a:gdLst/>
          <a:ahLst/>
          <a:cxnLst/>
          <a:rect l="0" t="0" r="0" b="0"/>
          <a:pathLst>
            <a:path>
              <a:moveTo>
                <a:pt x="0" y="0"/>
              </a:moveTo>
              <a:lnTo>
                <a:pt x="0" y="738579"/>
              </a:lnTo>
              <a:lnTo>
                <a:pt x="196954" y="73857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0AC064-4D9B-48A8-BCA9-D07B0FB92FC3}">
      <dsp:nvSpPr>
        <dsp:cNvPr id="0" name=""/>
        <dsp:cNvSpPr/>
      </dsp:nvSpPr>
      <dsp:spPr>
        <a:xfrm>
          <a:off x="7785483" y="1640946"/>
          <a:ext cx="1575636" cy="98477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Regular training on non-discriminatory practices and equal opportunity policies is vital for hiring managers.</a:t>
          </a:r>
        </a:p>
      </dsp:txBody>
      <dsp:txXfrm>
        <a:off x="7814326" y="1669789"/>
        <a:ext cx="1517950" cy="927087"/>
      </dsp:txXfrm>
    </dsp:sp>
    <dsp:sp modelId="{25FCFE57-99D1-4908-91A3-67EC35C33698}">
      <dsp:nvSpPr>
        <dsp:cNvPr id="0" name=""/>
        <dsp:cNvSpPr/>
      </dsp:nvSpPr>
      <dsp:spPr>
        <a:xfrm>
          <a:off x="7588528" y="1394753"/>
          <a:ext cx="196954" cy="1969546"/>
        </a:xfrm>
        <a:custGeom>
          <a:avLst/>
          <a:gdLst/>
          <a:ahLst/>
          <a:cxnLst/>
          <a:rect l="0" t="0" r="0" b="0"/>
          <a:pathLst>
            <a:path>
              <a:moveTo>
                <a:pt x="0" y="0"/>
              </a:moveTo>
              <a:lnTo>
                <a:pt x="0" y="1969546"/>
              </a:lnTo>
              <a:lnTo>
                <a:pt x="196954" y="196954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C7DE8F-17FE-446C-ACA2-82BFB1F064C3}">
      <dsp:nvSpPr>
        <dsp:cNvPr id="0" name=""/>
        <dsp:cNvSpPr/>
      </dsp:nvSpPr>
      <dsp:spPr>
        <a:xfrm>
          <a:off x="7785483" y="2871913"/>
          <a:ext cx="1575636" cy="984773"/>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Understanding the importance of diversity and inclusion helps create a positive organizational culture.</a:t>
          </a:r>
        </a:p>
      </dsp:txBody>
      <dsp:txXfrm>
        <a:off x="7814326" y="2900756"/>
        <a:ext cx="1517950" cy="927087"/>
      </dsp:txXfrm>
    </dsp:sp>
    <dsp:sp modelId="{CD675C8D-3582-4ECC-82E6-3BA8C3285588}">
      <dsp:nvSpPr>
        <dsp:cNvPr id="0" name=""/>
        <dsp:cNvSpPr/>
      </dsp:nvSpPr>
      <dsp:spPr>
        <a:xfrm>
          <a:off x="9853506" y="409980"/>
          <a:ext cx="1969546" cy="98477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a:t>Documentation and Consistency:</a:t>
          </a:r>
          <a:endParaRPr lang="en-US" sz="2000" kern="1200"/>
        </a:p>
      </dsp:txBody>
      <dsp:txXfrm>
        <a:off x="9882349" y="438823"/>
        <a:ext cx="1911860" cy="927087"/>
      </dsp:txXfrm>
    </dsp:sp>
    <dsp:sp modelId="{2BCB53BD-A6BD-4FCF-BBF9-B57C46297CD3}">
      <dsp:nvSpPr>
        <dsp:cNvPr id="0" name=""/>
        <dsp:cNvSpPr/>
      </dsp:nvSpPr>
      <dsp:spPr>
        <a:xfrm>
          <a:off x="10050461" y="1394753"/>
          <a:ext cx="196954" cy="738579"/>
        </a:xfrm>
        <a:custGeom>
          <a:avLst/>
          <a:gdLst/>
          <a:ahLst/>
          <a:cxnLst/>
          <a:rect l="0" t="0" r="0" b="0"/>
          <a:pathLst>
            <a:path>
              <a:moveTo>
                <a:pt x="0" y="0"/>
              </a:moveTo>
              <a:lnTo>
                <a:pt x="0" y="738579"/>
              </a:lnTo>
              <a:lnTo>
                <a:pt x="196954" y="73857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F67750-8A7A-4DF7-8380-3A247725885A}">
      <dsp:nvSpPr>
        <dsp:cNvPr id="0" name=""/>
        <dsp:cNvSpPr/>
      </dsp:nvSpPr>
      <dsp:spPr>
        <a:xfrm>
          <a:off x="10247416" y="1640946"/>
          <a:ext cx="1575636" cy="98477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Maintaining detailed documentation of interviews and hiring decisions supports transparency and provides a clear record for future reference.</a:t>
          </a:r>
        </a:p>
      </dsp:txBody>
      <dsp:txXfrm>
        <a:off x="10276259" y="1669789"/>
        <a:ext cx="1517950" cy="927087"/>
      </dsp:txXfrm>
    </dsp:sp>
    <dsp:sp modelId="{38649755-62C3-48BF-9E7F-9658F2B57CB0}">
      <dsp:nvSpPr>
        <dsp:cNvPr id="0" name=""/>
        <dsp:cNvSpPr/>
      </dsp:nvSpPr>
      <dsp:spPr>
        <a:xfrm>
          <a:off x="10050461" y="1394753"/>
          <a:ext cx="196954" cy="1969546"/>
        </a:xfrm>
        <a:custGeom>
          <a:avLst/>
          <a:gdLst/>
          <a:ahLst/>
          <a:cxnLst/>
          <a:rect l="0" t="0" r="0" b="0"/>
          <a:pathLst>
            <a:path>
              <a:moveTo>
                <a:pt x="0" y="0"/>
              </a:moveTo>
              <a:lnTo>
                <a:pt x="0" y="1969546"/>
              </a:lnTo>
              <a:lnTo>
                <a:pt x="196954" y="196954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C5B5C0-6C29-44B9-A30A-34B58BC33E45}">
      <dsp:nvSpPr>
        <dsp:cNvPr id="0" name=""/>
        <dsp:cNvSpPr/>
      </dsp:nvSpPr>
      <dsp:spPr>
        <a:xfrm>
          <a:off x="10247416" y="2871913"/>
          <a:ext cx="1575636" cy="984773"/>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Consistent use of interview questions and processes for all candidates ensures fairness and reliability.</a:t>
          </a:r>
        </a:p>
      </dsp:txBody>
      <dsp:txXfrm>
        <a:off x="10276259" y="2900756"/>
        <a:ext cx="1517950" cy="927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8E97F-D597-446E-907A-D5EB61FAAC52}">
      <dsp:nvSpPr>
        <dsp:cNvPr id="0" name=""/>
        <dsp:cNvSpPr/>
      </dsp:nvSpPr>
      <dsp:spPr>
        <a:xfrm>
          <a:off x="189459" y="29751"/>
          <a:ext cx="1324108" cy="13241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A41BD9-7765-4234-9BE7-D48DC4258D3B}">
      <dsp:nvSpPr>
        <dsp:cNvPr id="0" name=""/>
        <dsp:cNvSpPr/>
      </dsp:nvSpPr>
      <dsp:spPr>
        <a:xfrm>
          <a:off x="467521" y="307814"/>
          <a:ext cx="767982" cy="7679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200E12-70AA-4C09-8089-2435E4762E06}">
      <dsp:nvSpPr>
        <dsp:cNvPr id="0" name=""/>
        <dsp:cNvSpPr/>
      </dsp:nvSpPr>
      <dsp:spPr>
        <a:xfrm>
          <a:off x="1797304" y="29751"/>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baseline="0"/>
            <a:t>Prepare Questions in Advance:</a:t>
          </a:r>
          <a:r>
            <a:rPr lang="en-US" sz="1600" b="0" i="0" kern="1200" baseline="0"/>
            <a:t> Develop a set of standardized, job-related questions that you ask all candidates to ensure consistency and fairness.</a:t>
          </a:r>
          <a:endParaRPr lang="en-US" sz="1600" kern="1200"/>
        </a:p>
      </dsp:txBody>
      <dsp:txXfrm>
        <a:off x="1797304" y="29751"/>
        <a:ext cx="3121111" cy="1324108"/>
      </dsp:txXfrm>
    </dsp:sp>
    <dsp:sp modelId="{0F573AFF-A217-4633-B337-1F8BA3700228}">
      <dsp:nvSpPr>
        <dsp:cNvPr id="0" name=""/>
        <dsp:cNvSpPr/>
      </dsp:nvSpPr>
      <dsp:spPr>
        <a:xfrm>
          <a:off x="5462246" y="29751"/>
          <a:ext cx="1324108" cy="13241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DCA50-20B3-46CD-9D9C-16F6F2EC7510}">
      <dsp:nvSpPr>
        <dsp:cNvPr id="0" name=""/>
        <dsp:cNvSpPr/>
      </dsp:nvSpPr>
      <dsp:spPr>
        <a:xfrm>
          <a:off x="5740309" y="307814"/>
          <a:ext cx="767982" cy="7679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35FC01-79EF-45F2-B38A-8680467E4110}">
      <dsp:nvSpPr>
        <dsp:cNvPr id="0" name=""/>
        <dsp:cNvSpPr/>
      </dsp:nvSpPr>
      <dsp:spPr>
        <a:xfrm>
          <a:off x="7070091" y="29751"/>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baseline="0"/>
            <a:t>Avoid Personal Questions:</a:t>
          </a:r>
          <a:r>
            <a:rPr lang="en-US" sz="1600" b="0" i="0" kern="1200" baseline="0"/>
            <a:t> Focus on professional qualifications and avoid questions about personal life, health, age, or background that are not directly related to the job.</a:t>
          </a:r>
          <a:endParaRPr lang="en-US" sz="1600" kern="1200"/>
        </a:p>
      </dsp:txBody>
      <dsp:txXfrm>
        <a:off x="7070091" y="29751"/>
        <a:ext cx="3121111" cy="1324108"/>
      </dsp:txXfrm>
    </dsp:sp>
    <dsp:sp modelId="{AB7D30DC-8DE9-4241-B671-19C83AA02F4B}">
      <dsp:nvSpPr>
        <dsp:cNvPr id="0" name=""/>
        <dsp:cNvSpPr/>
      </dsp:nvSpPr>
      <dsp:spPr>
        <a:xfrm>
          <a:off x="189459" y="1908453"/>
          <a:ext cx="1324108" cy="13241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9BF928-AAF1-41F6-AEDF-8591DF788AB4}">
      <dsp:nvSpPr>
        <dsp:cNvPr id="0" name=""/>
        <dsp:cNvSpPr/>
      </dsp:nvSpPr>
      <dsp:spPr>
        <a:xfrm>
          <a:off x="467521" y="2186515"/>
          <a:ext cx="767982" cy="7679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E56524-3EA4-4ADB-BAEE-A12C5E604901}">
      <dsp:nvSpPr>
        <dsp:cNvPr id="0" name=""/>
        <dsp:cNvSpPr/>
      </dsp:nvSpPr>
      <dsp:spPr>
        <a:xfrm>
          <a:off x="1797304" y="1908453"/>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baseline="0"/>
            <a:t>Train Interviewers:</a:t>
          </a:r>
          <a:r>
            <a:rPr lang="en-US" sz="1600" b="0" i="0" kern="1200" baseline="0"/>
            <a:t> Ensure all interviewers are aware of these employment laws and understand what questions are appropriate and legal to ask.</a:t>
          </a:r>
          <a:endParaRPr lang="en-US" sz="1600" kern="1200"/>
        </a:p>
      </dsp:txBody>
      <dsp:txXfrm>
        <a:off x="1797304" y="1908453"/>
        <a:ext cx="3121111" cy="1324108"/>
      </dsp:txXfrm>
    </dsp:sp>
    <dsp:sp modelId="{EAF278D5-E997-43DC-929C-A4840FD96DAC}">
      <dsp:nvSpPr>
        <dsp:cNvPr id="0" name=""/>
        <dsp:cNvSpPr/>
      </dsp:nvSpPr>
      <dsp:spPr>
        <a:xfrm>
          <a:off x="5462246" y="1908453"/>
          <a:ext cx="1324108" cy="132410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EE70B-583E-4AB1-862D-F4A92E7FE252}">
      <dsp:nvSpPr>
        <dsp:cNvPr id="0" name=""/>
        <dsp:cNvSpPr/>
      </dsp:nvSpPr>
      <dsp:spPr>
        <a:xfrm>
          <a:off x="5740309" y="2186515"/>
          <a:ext cx="767982" cy="7679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5895F9-E778-49FF-9DEB-8C9712CAC622}">
      <dsp:nvSpPr>
        <dsp:cNvPr id="0" name=""/>
        <dsp:cNvSpPr/>
      </dsp:nvSpPr>
      <dsp:spPr>
        <a:xfrm>
          <a:off x="7070091" y="1908453"/>
          <a:ext cx="3121111" cy="132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baseline="0"/>
            <a:t>Document Interviews:</a:t>
          </a:r>
          <a:r>
            <a:rPr lang="en-US" sz="1600" b="0" i="0" kern="1200" baseline="0"/>
            <a:t> Keep detailed records of the interview process and the basis for hiring decisions to protect against potential claims of discrimination. </a:t>
          </a:r>
          <a:endParaRPr lang="en-US" sz="1600" kern="1200"/>
        </a:p>
      </dsp:txBody>
      <dsp:txXfrm>
        <a:off x="7070091" y="1908453"/>
        <a:ext cx="3121111" cy="13241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394CD-50F8-4421-B679-19ED59B85CAD}">
      <dsp:nvSpPr>
        <dsp:cNvPr id="0" name=""/>
        <dsp:cNvSpPr/>
      </dsp:nvSpPr>
      <dsp:spPr>
        <a:xfrm>
          <a:off x="0" y="300077"/>
          <a:ext cx="9906000"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8816" tIns="249936" rIns="768816"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a:t>Interviewer Question</a:t>
          </a:r>
          <a:r>
            <a:rPr lang="en-US" sz="1200" kern="1200"/>
            <a:t>: "Can you tell me about a time when you managed multiple projects simultaneously?"</a:t>
          </a:r>
        </a:p>
        <a:p>
          <a:pPr marL="114300" lvl="1" indent="-114300" algn="l" defTabSz="533400">
            <a:lnSpc>
              <a:spcPct val="90000"/>
            </a:lnSpc>
            <a:spcBef>
              <a:spcPct val="0"/>
            </a:spcBef>
            <a:spcAft>
              <a:spcPct val="15000"/>
            </a:spcAft>
            <a:buChar char="•"/>
          </a:pPr>
          <a:r>
            <a:rPr lang="en-US" sz="1200" b="1" kern="1200"/>
            <a:t>Applicant Response</a:t>
          </a:r>
          <a:r>
            <a:rPr lang="en-US" sz="1200" kern="1200"/>
            <a:t>: "Sure, I can. By the way, I’m pregnant, so I’m really good at multitasking these days."</a:t>
          </a:r>
        </a:p>
        <a:p>
          <a:pPr marL="114300" lvl="1" indent="-114300" algn="l" defTabSz="533400">
            <a:lnSpc>
              <a:spcPct val="90000"/>
            </a:lnSpc>
            <a:spcBef>
              <a:spcPct val="0"/>
            </a:spcBef>
            <a:spcAft>
              <a:spcPct val="15000"/>
            </a:spcAft>
            <a:buChar char="•"/>
          </a:pPr>
          <a:r>
            <a:rPr lang="en-US" sz="1200" b="1" kern="1200"/>
            <a:t>Interviewer Navigation</a:t>
          </a:r>
          <a:r>
            <a:rPr lang="en-US" sz="1200" kern="1200"/>
            <a:t>: "Thank you for sharing. Let’s focus on your project management experience. How did you prioritize tasks and ensure deadlines were met?"</a:t>
          </a:r>
        </a:p>
      </dsp:txBody>
      <dsp:txXfrm>
        <a:off x="0" y="300077"/>
        <a:ext cx="9906000" cy="1058400"/>
      </dsp:txXfrm>
    </dsp:sp>
    <dsp:sp modelId="{F2083D28-7AE5-441C-80F6-D6315891D555}">
      <dsp:nvSpPr>
        <dsp:cNvPr id="0" name=""/>
        <dsp:cNvSpPr/>
      </dsp:nvSpPr>
      <dsp:spPr>
        <a:xfrm>
          <a:off x="495300" y="122957"/>
          <a:ext cx="6934200"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533400">
            <a:lnSpc>
              <a:spcPct val="90000"/>
            </a:lnSpc>
            <a:spcBef>
              <a:spcPct val="0"/>
            </a:spcBef>
            <a:spcAft>
              <a:spcPct val="35000"/>
            </a:spcAft>
            <a:buNone/>
          </a:pPr>
          <a:r>
            <a:rPr lang="en-US" sz="1200" b="1" kern="1200"/>
            <a:t>Example 1</a:t>
          </a:r>
          <a:endParaRPr lang="en-US" sz="1200" kern="1200"/>
        </a:p>
      </dsp:txBody>
      <dsp:txXfrm>
        <a:off x="512593" y="140250"/>
        <a:ext cx="6899614" cy="319654"/>
      </dsp:txXfrm>
    </dsp:sp>
    <dsp:sp modelId="{79FDCAB7-E557-40EC-9278-9B12B259CAEE}">
      <dsp:nvSpPr>
        <dsp:cNvPr id="0" name=""/>
        <dsp:cNvSpPr/>
      </dsp:nvSpPr>
      <dsp:spPr>
        <a:xfrm>
          <a:off x="0" y="1600397"/>
          <a:ext cx="9906000"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8816" tIns="249936" rIns="768816"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a:t>Interviewer Question</a:t>
          </a:r>
          <a:r>
            <a:rPr lang="en-US" sz="1200" kern="1200"/>
            <a:t>: "How do you handle stress and pressure in your current role?"</a:t>
          </a:r>
        </a:p>
        <a:p>
          <a:pPr marL="114300" lvl="1" indent="-114300" algn="l" defTabSz="533400">
            <a:lnSpc>
              <a:spcPct val="90000"/>
            </a:lnSpc>
            <a:spcBef>
              <a:spcPct val="0"/>
            </a:spcBef>
            <a:spcAft>
              <a:spcPct val="15000"/>
            </a:spcAft>
            <a:buChar char="•"/>
          </a:pPr>
          <a:r>
            <a:rPr lang="en-US" sz="1200" b="1" kern="1200"/>
            <a:t>Applicant Response</a:t>
          </a:r>
          <a:r>
            <a:rPr lang="en-US" sz="1200" kern="1200"/>
            <a:t>: "I handle it well. I do have a disability, but I’ve developed great strategies to manage stress."</a:t>
          </a:r>
        </a:p>
        <a:p>
          <a:pPr marL="114300" lvl="1" indent="-114300" algn="l" defTabSz="533400">
            <a:lnSpc>
              <a:spcPct val="90000"/>
            </a:lnSpc>
            <a:spcBef>
              <a:spcPct val="0"/>
            </a:spcBef>
            <a:spcAft>
              <a:spcPct val="15000"/>
            </a:spcAft>
            <a:buChar char="•"/>
          </a:pPr>
          <a:r>
            <a:rPr lang="en-US" sz="1200" b="1" kern="1200"/>
            <a:t>Interviewer Navigation</a:t>
          </a:r>
          <a:r>
            <a:rPr lang="en-US" sz="1200" kern="1200"/>
            <a:t>: "I appreciate your openness. Can you describe some of the strategies you use to manage stress effectively in your work?"</a:t>
          </a:r>
        </a:p>
      </dsp:txBody>
      <dsp:txXfrm>
        <a:off x="0" y="1600397"/>
        <a:ext cx="9906000" cy="1058400"/>
      </dsp:txXfrm>
    </dsp:sp>
    <dsp:sp modelId="{5486A4C1-8440-4A2E-96AB-D5E3071BEFD6}">
      <dsp:nvSpPr>
        <dsp:cNvPr id="0" name=""/>
        <dsp:cNvSpPr/>
      </dsp:nvSpPr>
      <dsp:spPr>
        <a:xfrm>
          <a:off x="495300" y="1423277"/>
          <a:ext cx="6934200"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533400">
            <a:lnSpc>
              <a:spcPct val="90000"/>
            </a:lnSpc>
            <a:spcBef>
              <a:spcPct val="0"/>
            </a:spcBef>
            <a:spcAft>
              <a:spcPct val="35000"/>
            </a:spcAft>
            <a:buNone/>
          </a:pPr>
          <a:r>
            <a:rPr lang="en-US" sz="1200" b="1" kern="1200"/>
            <a:t>Example 2</a:t>
          </a:r>
          <a:endParaRPr lang="en-US" sz="1200" kern="1200"/>
        </a:p>
      </dsp:txBody>
      <dsp:txXfrm>
        <a:off x="512593" y="1440570"/>
        <a:ext cx="6899614" cy="319654"/>
      </dsp:txXfrm>
    </dsp:sp>
    <dsp:sp modelId="{2634B7A6-1953-44C4-8643-DF3C95404DFD}">
      <dsp:nvSpPr>
        <dsp:cNvPr id="0" name=""/>
        <dsp:cNvSpPr/>
      </dsp:nvSpPr>
      <dsp:spPr>
        <a:xfrm>
          <a:off x="0" y="2900717"/>
          <a:ext cx="9906000"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8816" tIns="249936" rIns="768816"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a:t>Interviewer Question</a:t>
          </a:r>
          <a:r>
            <a:rPr lang="en-US" sz="1200" kern="1200"/>
            <a:t>: "Can you discuss a time when you had to meet a tight deadline?"</a:t>
          </a:r>
        </a:p>
        <a:p>
          <a:pPr marL="114300" lvl="1" indent="-114300" algn="l" defTabSz="533400">
            <a:lnSpc>
              <a:spcPct val="90000"/>
            </a:lnSpc>
            <a:spcBef>
              <a:spcPct val="0"/>
            </a:spcBef>
            <a:spcAft>
              <a:spcPct val="15000"/>
            </a:spcAft>
            <a:buChar char="•"/>
          </a:pPr>
          <a:r>
            <a:rPr lang="en-US" sz="1200" b="1" kern="1200"/>
            <a:t>Applicant Response</a:t>
          </a:r>
          <a:r>
            <a:rPr lang="en-US" sz="1200" kern="1200"/>
            <a:t>: "Absolutely. I always plan my tasks around my religious practices, which helps me stay disciplined."</a:t>
          </a:r>
        </a:p>
        <a:p>
          <a:pPr marL="114300" lvl="1" indent="-114300" algn="l" defTabSz="533400">
            <a:lnSpc>
              <a:spcPct val="90000"/>
            </a:lnSpc>
            <a:spcBef>
              <a:spcPct val="0"/>
            </a:spcBef>
            <a:spcAft>
              <a:spcPct val="15000"/>
            </a:spcAft>
            <a:buChar char="•"/>
          </a:pPr>
          <a:r>
            <a:rPr lang="en-US" sz="1200" b="1" kern="1200"/>
            <a:t>Interviewer Navigation</a:t>
          </a:r>
          <a:r>
            <a:rPr lang="en-US" sz="1200" kern="1200"/>
            <a:t>: "That’s good to hear. Let’s talk more about how you prioritize and manage your tasks to meet deadlines."</a:t>
          </a:r>
        </a:p>
      </dsp:txBody>
      <dsp:txXfrm>
        <a:off x="0" y="2900717"/>
        <a:ext cx="9906000" cy="1058400"/>
      </dsp:txXfrm>
    </dsp:sp>
    <dsp:sp modelId="{BB806AAB-3546-4BBA-9FEE-0D38EEC2700B}">
      <dsp:nvSpPr>
        <dsp:cNvPr id="0" name=""/>
        <dsp:cNvSpPr/>
      </dsp:nvSpPr>
      <dsp:spPr>
        <a:xfrm>
          <a:off x="495300" y="2723597"/>
          <a:ext cx="6934200"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533400">
            <a:lnSpc>
              <a:spcPct val="90000"/>
            </a:lnSpc>
            <a:spcBef>
              <a:spcPct val="0"/>
            </a:spcBef>
            <a:spcAft>
              <a:spcPct val="35000"/>
            </a:spcAft>
            <a:buNone/>
          </a:pPr>
          <a:r>
            <a:rPr lang="en-US" sz="1200" b="1" kern="1200"/>
            <a:t>Example 3</a:t>
          </a:r>
          <a:endParaRPr lang="en-US" sz="1200" kern="1200"/>
        </a:p>
      </dsp:txBody>
      <dsp:txXfrm>
        <a:off x="512593" y="2740890"/>
        <a:ext cx="6899614" cy="319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9A56F-90CB-4C5F-88A9-2A81A814CF6A}">
      <dsp:nvSpPr>
        <dsp:cNvPr id="0" name=""/>
        <dsp:cNvSpPr/>
      </dsp:nvSpPr>
      <dsp:spPr>
        <a:xfrm>
          <a:off x="0" y="72158"/>
          <a:ext cx="8868184"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i="0" kern="1200" baseline="0" dirty="0"/>
            <a:t>Screening Candidates</a:t>
          </a:r>
          <a:r>
            <a:rPr lang="en-US" sz="1800" b="0" i="0" kern="1200" baseline="0" dirty="0"/>
            <a:t>: Ensure candidates meet minimum qualifications and that the pay range matches their requirements. Ideally, you want to narrow your interview pool to the top 20-30% of applicants.</a:t>
          </a:r>
          <a:endParaRPr lang="en-US" sz="1800" kern="1200" dirty="0"/>
        </a:p>
      </dsp:txBody>
      <dsp:txXfrm>
        <a:off x="52431" y="124589"/>
        <a:ext cx="8763322" cy="969198"/>
      </dsp:txXfrm>
    </dsp:sp>
    <dsp:sp modelId="{121303EF-999E-4DB4-A440-A7C2EEBE9455}">
      <dsp:nvSpPr>
        <dsp:cNvPr id="0" name=""/>
        <dsp:cNvSpPr/>
      </dsp:nvSpPr>
      <dsp:spPr>
        <a:xfrm>
          <a:off x="0" y="1198058"/>
          <a:ext cx="8868184" cy="1074060"/>
        </a:xfrm>
        <a:prstGeom prst="roundRect">
          <a:avLst/>
        </a:prstGeom>
        <a:solidFill>
          <a:schemeClr val="accent2">
            <a:hueOff val="747394"/>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i="0" kern="1200" baseline="0"/>
            <a:t>Interview Environment</a:t>
          </a:r>
          <a:r>
            <a:rPr lang="en-US" sz="1800" b="0" i="0" kern="1200" baseline="0"/>
            <a:t>: Set up a quiet, private place free from distractions.</a:t>
          </a:r>
          <a:endParaRPr lang="en-US" sz="1800" kern="1200"/>
        </a:p>
      </dsp:txBody>
      <dsp:txXfrm>
        <a:off x="52431" y="1250489"/>
        <a:ext cx="8763322" cy="969198"/>
      </dsp:txXfrm>
    </dsp:sp>
    <dsp:sp modelId="{ABD7EDB6-4CE8-4BA5-9D9D-FD0E4EE6E287}">
      <dsp:nvSpPr>
        <dsp:cNvPr id="0" name=""/>
        <dsp:cNvSpPr/>
      </dsp:nvSpPr>
      <dsp:spPr>
        <a:xfrm>
          <a:off x="0" y="2323958"/>
          <a:ext cx="8868184" cy="1074060"/>
        </a:xfrm>
        <a:prstGeom prst="roundRect">
          <a:avLst/>
        </a:prstGeom>
        <a:solidFill>
          <a:schemeClr val="accent2">
            <a:hueOff val="149478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i="0" kern="1200" baseline="0"/>
            <a:t>Materials</a:t>
          </a:r>
          <a:r>
            <a:rPr lang="en-US" sz="1800" b="0" i="0" kern="1200" baseline="0"/>
            <a:t>: Have the job description, resume, and application ready for review. </a:t>
          </a:r>
          <a:endParaRPr lang="en-US" sz="1800" kern="1200"/>
        </a:p>
      </dsp:txBody>
      <dsp:txXfrm>
        <a:off x="52431" y="2376389"/>
        <a:ext cx="8763322" cy="9691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8AFF8-EDAF-430C-8774-6DA4EDD02604}">
      <dsp:nvSpPr>
        <dsp:cNvPr id="0" name=""/>
        <dsp:cNvSpPr/>
      </dsp:nvSpPr>
      <dsp:spPr>
        <a:xfrm>
          <a:off x="0" y="159142"/>
          <a:ext cx="4811603"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Steps for Preparing Questions:</a:t>
          </a:r>
          <a:endParaRPr lang="en-US" sz="2400" kern="1200"/>
        </a:p>
      </dsp:txBody>
      <dsp:txXfrm>
        <a:off x="28100" y="187242"/>
        <a:ext cx="4755403" cy="519439"/>
      </dsp:txXfrm>
    </dsp:sp>
    <dsp:sp modelId="{C3BA7EB8-DC2D-4F04-8EE3-2D87ED6C8B0D}">
      <dsp:nvSpPr>
        <dsp:cNvPr id="0" name=""/>
        <dsp:cNvSpPr/>
      </dsp:nvSpPr>
      <dsp:spPr>
        <a:xfrm>
          <a:off x="0" y="734782"/>
          <a:ext cx="4811603" cy="1167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Structured Questions: Prepare specific, relevant questions for each candidate.</a:t>
          </a:r>
        </a:p>
        <a:p>
          <a:pPr marL="171450" lvl="1" indent="-171450" algn="l" defTabSz="844550">
            <a:lnSpc>
              <a:spcPct val="90000"/>
            </a:lnSpc>
            <a:spcBef>
              <a:spcPct val="0"/>
            </a:spcBef>
            <a:spcAft>
              <a:spcPct val="20000"/>
            </a:spcAft>
            <a:buChar char="•"/>
          </a:pPr>
          <a:r>
            <a:rPr lang="en-US" sz="1900" kern="1200"/>
            <a:t>Customization: Tailor questions to the job role and specific responsibilities.</a:t>
          </a:r>
        </a:p>
      </dsp:txBody>
      <dsp:txXfrm>
        <a:off x="0" y="734782"/>
        <a:ext cx="4811603" cy="1167480"/>
      </dsp:txXfrm>
    </dsp:sp>
    <dsp:sp modelId="{7478315E-1B6A-489E-A62E-2FCFBF1ACD8D}">
      <dsp:nvSpPr>
        <dsp:cNvPr id="0" name=""/>
        <dsp:cNvSpPr/>
      </dsp:nvSpPr>
      <dsp:spPr>
        <a:xfrm>
          <a:off x="0" y="1902263"/>
          <a:ext cx="4811603" cy="575639"/>
        </a:xfrm>
        <a:prstGeom prst="roundRect">
          <a:avLst/>
        </a:prstGeom>
        <a:solidFill>
          <a:schemeClr val="accent2">
            <a:hueOff val="149478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Types of Questions:</a:t>
          </a:r>
          <a:endParaRPr lang="en-US" sz="2400" kern="1200"/>
        </a:p>
      </dsp:txBody>
      <dsp:txXfrm>
        <a:off x="28100" y="1930363"/>
        <a:ext cx="4755403" cy="519439"/>
      </dsp:txXfrm>
    </dsp:sp>
    <dsp:sp modelId="{9F74844F-6DDE-4582-9614-3A7A4BE56CCE}">
      <dsp:nvSpPr>
        <dsp:cNvPr id="0" name=""/>
        <dsp:cNvSpPr/>
      </dsp:nvSpPr>
      <dsp:spPr>
        <a:xfrm>
          <a:off x="0" y="2477903"/>
          <a:ext cx="4811603" cy="203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kern="1200"/>
            <a:t>Situational</a:t>
          </a:r>
          <a:r>
            <a:rPr lang="en-US" sz="1900" kern="1200"/>
            <a:t>: "What would you do in this situation?"</a:t>
          </a:r>
        </a:p>
        <a:p>
          <a:pPr marL="171450" lvl="1" indent="-171450" algn="l" defTabSz="844550">
            <a:lnSpc>
              <a:spcPct val="90000"/>
            </a:lnSpc>
            <a:spcBef>
              <a:spcPct val="0"/>
            </a:spcBef>
            <a:spcAft>
              <a:spcPct val="20000"/>
            </a:spcAft>
            <a:buChar char="•"/>
          </a:pPr>
          <a:r>
            <a:rPr lang="en-US" sz="1900" b="1" kern="1200"/>
            <a:t>Behavioral</a:t>
          </a:r>
          <a:r>
            <a:rPr lang="en-US" sz="1900" kern="1200"/>
            <a:t>: "Tell me about a time when you had to handle a difficult situation."</a:t>
          </a:r>
        </a:p>
        <a:p>
          <a:pPr marL="171450" lvl="1" indent="-171450" algn="l" defTabSz="844550">
            <a:lnSpc>
              <a:spcPct val="90000"/>
            </a:lnSpc>
            <a:spcBef>
              <a:spcPct val="0"/>
            </a:spcBef>
            <a:spcAft>
              <a:spcPct val="20000"/>
            </a:spcAft>
            <a:buChar char="•"/>
          </a:pPr>
          <a:r>
            <a:rPr lang="en-US" sz="1900" b="1" kern="1200" dirty="0"/>
            <a:t>Competency-Based</a:t>
          </a:r>
          <a:r>
            <a:rPr lang="en-US" sz="1900" kern="1200" dirty="0"/>
            <a:t>: "What skills do you have that make you a good fit for this role?"</a:t>
          </a:r>
        </a:p>
      </dsp:txBody>
      <dsp:txXfrm>
        <a:off x="0" y="2477903"/>
        <a:ext cx="4811603" cy="20368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C814E-0942-4015-8BE8-F69783426398}">
      <dsp:nvSpPr>
        <dsp:cNvPr id="0" name=""/>
        <dsp:cNvSpPr/>
      </dsp:nvSpPr>
      <dsp:spPr>
        <a:xfrm>
          <a:off x="0" y="1320"/>
          <a:ext cx="9906000" cy="56268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B69B3F-287A-4B64-9CB9-FB8443A24867}">
      <dsp:nvSpPr>
        <dsp:cNvPr id="0" name=""/>
        <dsp:cNvSpPr/>
      </dsp:nvSpPr>
      <dsp:spPr>
        <a:xfrm>
          <a:off x="170210" y="127923"/>
          <a:ext cx="309474" cy="3094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0D321E-8332-4159-81F8-D62C9A6280B0}">
      <dsp:nvSpPr>
        <dsp:cNvPr id="0" name=""/>
        <dsp:cNvSpPr/>
      </dsp:nvSpPr>
      <dsp:spPr>
        <a:xfrm>
          <a:off x="649896" y="1320"/>
          <a:ext cx="4457700"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622300">
            <a:lnSpc>
              <a:spcPct val="100000"/>
            </a:lnSpc>
            <a:spcBef>
              <a:spcPct val="0"/>
            </a:spcBef>
            <a:spcAft>
              <a:spcPct val="35000"/>
            </a:spcAft>
            <a:buNone/>
          </a:pPr>
          <a:r>
            <a:rPr lang="en-US" sz="1400" kern="1200"/>
            <a:t>Situational Questions: Assess how candidates would handle hypothetical scenarios.</a:t>
          </a:r>
        </a:p>
      </dsp:txBody>
      <dsp:txXfrm>
        <a:off x="649896" y="1320"/>
        <a:ext cx="4457700" cy="562680"/>
      </dsp:txXfrm>
    </dsp:sp>
    <dsp:sp modelId="{F0D8A760-F4BB-4F10-B85B-3CA9AE26D09C}">
      <dsp:nvSpPr>
        <dsp:cNvPr id="0" name=""/>
        <dsp:cNvSpPr/>
      </dsp:nvSpPr>
      <dsp:spPr>
        <a:xfrm>
          <a:off x="5107596" y="1320"/>
          <a:ext cx="4798403"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488950">
            <a:lnSpc>
              <a:spcPct val="100000"/>
            </a:lnSpc>
            <a:spcBef>
              <a:spcPct val="0"/>
            </a:spcBef>
            <a:spcAft>
              <a:spcPct val="35000"/>
            </a:spcAft>
            <a:buNone/>
          </a:pPr>
          <a:r>
            <a:rPr lang="en-US" sz="1100" kern="1200"/>
            <a:t>"What would you do if you were faced with a tight deadline and multiple tasks to complete?"</a:t>
          </a:r>
        </a:p>
      </dsp:txBody>
      <dsp:txXfrm>
        <a:off x="5107596" y="1320"/>
        <a:ext cx="4798403" cy="562680"/>
      </dsp:txXfrm>
    </dsp:sp>
    <dsp:sp modelId="{FD9679FC-D080-4450-A836-02F2AFA81770}">
      <dsp:nvSpPr>
        <dsp:cNvPr id="0" name=""/>
        <dsp:cNvSpPr/>
      </dsp:nvSpPr>
      <dsp:spPr>
        <a:xfrm>
          <a:off x="0" y="704671"/>
          <a:ext cx="9906000" cy="56268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3F8EF-83C5-48B2-B3B7-0F8105B0A6EA}">
      <dsp:nvSpPr>
        <dsp:cNvPr id="0" name=""/>
        <dsp:cNvSpPr/>
      </dsp:nvSpPr>
      <dsp:spPr>
        <a:xfrm>
          <a:off x="170210" y="831274"/>
          <a:ext cx="309474" cy="3094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26FC8B-0E04-4998-822A-0F07F8CC10EC}">
      <dsp:nvSpPr>
        <dsp:cNvPr id="0" name=""/>
        <dsp:cNvSpPr/>
      </dsp:nvSpPr>
      <dsp:spPr>
        <a:xfrm>
          <a:off x="649896" y="704671"/>
          <a:ext cx="4457700"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622300">
            <a:lnSpc>
              <a:spcPct val="100000"/>
            </a:lnSpc>
            <a:spcBef>
              <a:spcPct val="0"/>
            </a:spcBef>
            <a:spcAft>
              <a:spcPct val="35000"/>
            </a:spcAft>
            <a:buNone/>
          </a:pPr>
          <a:r>
            <a:rPr lang="en-US" sz="1400" kern="1200"/>
            <a:t>Behavioral Questions: Focus on past experiences to predict future behavior.</a:t>
          </a:r>
        </a:p>
      </dsp:txBody>
      <dsp:txXfrm>
        <a:off x="649896" y="704671"/>
        <a:ext cx="4457700" cy="562680"/>
      </dsp:txXfrm>
    </dsp:sp>
    <dsp:sp modelId="{A6DBC7BC-7AFB-4F7E-872F-43ECFE44D8D7}">
      <dsp:nvSpPr>
        <dsp:cNvPr id="0" name=""/>
        <dsp:cNvSpPr/>
      </dsp:nvSpPr>
      <dsp:spPr>
        <a:xfrm>
          <a:off x="5107596" y="704671"/>
          <a:ext cx="4798403"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488950">
            <a:lnSpc>
              <a:spcPct val="100000"/>
            </a:lnSpc>
            <a:spcBef>
              <a:spcPct val="0"/>
            </a:spcBef>
            <a:spcAft>
              <a:spcPct val="35000"/>
            </a:spcAft>
            <a:buNone/>
          </a:pPr>
          <a:r>
            <a:rPr lang="en-US" sz="1100" kern="1200"/>
            <a:t>"Tell me about a time when you had to handle a difficult situation at work."</a:t>
          </a:r>
        </a:p>
      </dsp:txBody>
      <dsp:txXfrm>
        <a:off x="5107596" y="704671"/>
        <a:ext cx="4798403" cy="562680"/>
      </dsp:txXfrm>
    </dsp:sp>
    <dsp:sp modelId="{7275032A-932E-4DDA-835B-57159F2BE7C3}">
      <dsp:nvSpPr>
        <dsp:cNvPr id="0" name=""/>
        <dsp:cNvSpPr/>
      </dsp:nvSpPr>
      <dsp:spPr>
        <a:xfrm>
          <a:off x="0" y="1408021"/>
          <a:ext cx="9906000" cy="56268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343C8D-5894-42C4-BBE5-89A16E172EC7}">
      <dsp:nvSpPr>
        <dsp:cNvPr id="0" name=""/>
        <dsp:cNvSpPr/>
      </dsp:nvSpPr>
      <dsp:spPr>
        <a:xfrm>
          <a:off x="170210" y="1534625"/>
          <a:ext cx="309474" cy="3094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827A78-1007-4D5C-B95D-3F0ED55629B6}">
      <dsp:nvSpPr>
        <dsp:cNvPr id="0" name=""/>
        <dsp:cNvSpPr/>
      </dsp:nvSpPr>
      <dsp:spPr>
        <a:xfrm>
          <a:off x="649896" y="1408021"/>
          <a:ext cx="4457700"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622300">
            <a:lnSpc>
              <a:spcPct val="100000"/>
            </a:lnSpc>
            <a:spcBef>
              <a:spcPct val="0"/>
            </a:spcBef>
            <a:spcAft>
              <a:spcPct val="35000"/>
            </a:spcAft>
            <a:buNone/>
          </a:pPr>
          <a:r>
            <a:rPr lang="en-US" sz="1400" kern="1200"/>
            <a:t>Competency-Based Questions: Evaluate specific skills and abilities relevant to the job.</a:t>
          </a:r>
        </a:p>
      </dsp:txBody>
      <dsp:txXfrm>
        <a:off x="649896" y="1408021"/>
        <a:ext cx="4457700" cy="562680"/>
      </dsp:txXfrm>
    </dsp:sp>
    <dsp:sp modelId="{C257EFF6-E4C3-4A86-AA87-F02C345B07FF}">
      <dsp:nvSpPr>
        <dsp:cNvPr id="0" name=""/>
        <dsp:cNvSpPr/>
      </dsp:nvSpPr>
      <dsp:spPr>
        <a:xfrm>
          <a:off x="5107596" y="1408021"/>
          <a:ext cx="4798403"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488950">
            <a:lnSpc>
              <a:spcPct val="100000"/>
            </a:lnSpc>
            <a:spcBef>
              <a:spcPct val="0"/>
            </a:spcBef>
            <a:spcAft>
              <a:spcPct val="35000"/>
            </a:spcAft>
            <a:buNone/>
          </a:pPr>
          <a:r>
            <a:rPr lang="en-US" sz="1100" kern="1200"/>
            <a:t>"What technical skills do you possess that are crucial for this role?"</a:t>
          </a:r>
        </a:p>
      </dsp:txBody>
      <dsp:txXfrm>
        <a:off x="5107596" y="1408021"/>
        <a:ext cx="4798403" cy="562680"/>
      </dsp:txXfrm>
    </dsp:sp>
    <dsp:sp modelId="{BB1F04C7-82B4-4174-96CB-2E4B022BE5CD}">
      <dsp:nvSpPr>
        <dsp:cNvPr id="0" name=""/>
        <dsp:cNvSpPr/>
      </dsp:nvSpPr>
      <dsp:spPr>
        <a:xfrm>
          <a:off x="0" y="2111372"/>
          <a:ext cx="9906000" cy="56268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EC1585-D4E7-42A3-A4BA-7E6C12C54F67}">
      <dsp:nvSpPr>
        <dsp:cNvPr id="0" name=""/>
        <dsp:cNvSpPr/>
      </dsp:nvSpPr>
      <dsp:spPr>
        <a:xfrm>
          <a:off x="170210" y="2237975"/>
          <a:ext cx="309474" cy="3094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CA6C36-63D7-4F50-8D26-70D34AA0BDD4}">
      <dsp:nvSpPr>
        <dsp:cNvPr id="0" name=""/>
        <dsp:cNvSpPr/>
      </dsp:nvSpPr>
      <dsp:spPr>
        <a:xfrm>
          <a:off x="649896" y="2111372"/>
          <a:ext cx="4457700"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622300">
            <a:lnSpc>
              <a:spcPct val="100000"/>
            </a:lnSpc>
            <a:spcBef>
              <a:spcPct val="0"/>
            </a:spcBef>
            <a:spcAft>
              <a:spcPct val="35000"/>
            </a:spcAft>
            <a:buNone/>
          </a:pPr>
          <a:r>
            <a:rPr lang="en-US" sz="1400" kern="1200"/>
            <a:t>Niche Questions: Designed to solve real-world problems based on previous experience.</a:t>
          </a:r>
        </a:p>
      </dsp:txBody>
      <dsp:txXfrm>
        <a:off x="649896" y="2111372"/>
        <a:ext cx="4457700" cy="562680"/>
      </dsp:txXfrm>
    </dsp:sp>
    <dsp:sp modelId="{EE59FCE3-4ED1-4FCE-93B4-7749E3913220}">
      <dsp:nvSpPr>
        <dsp:cNvPr id="0" name=""/>
        <dsp:cNvSpPr/>
      </dsp:nvSpPr>
      <dsp:spPr>
        <a:xfrm>
          <a:off x="5107596" y="2111372"/>
          <a:ext cx="4798403"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488950">
            <a:lnSpc>
              <a:spcPct val="100000"/>
            </a:lnSpc>
            <a:spcBef>
              <a:spcPct val="0"/>
            </a:spcBef>
            <a:spcAft>
              <a:spcPct val="35000"/>
            </a:spcAft>
            <a:buNone/>
          </a:pPr>
          <a:r>
            <a:rPr lang="en-US" sz="1100" kern="1200"/>
            <a:t>"Describe a project where you had to develop a unique solution to a complex problem."</a:t>
          </a:r>
        </a:p>
      </dsp:txBody>
      <dsp:txXfrm>
        <a:off x="5107596" y="2111372"/>
        <a:ext cx="4798403" cy="562680"/>
      </dsp:txXfrm>
    </dsp:sp>
    <dsp:sp modelId="{D6D09EB6-A17E-4A4E-BDB4-FE2B847C348F}">
      <dsp:nvSpPr>
        <dsp:cNvPr id="0" name=""/>
        <dsp:cNvSpPr/>
      </dsp:nvSpPr>
      <dsp:spPr>
        <a:xfrm>
          <a:off x="0" y="2814723"/>
          <a:ext cx="9906000" cy="56268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649E3-3318-48BE-A4AF-8F5163CE9CB3}">
      <dsp:nvSpPr>
        <dsp:cNvPr id="0" name=""/>
        <dsp:cNvSpPr/>
      </dsp:nvSpPr>
      <dsp:spPr>
        <a:xfrm>
          <a:off x="170210" y="2941326"/>
          <a:ext cx="309474" cy="3094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FD8CE3-1FBF-4ABB-8E25-109B7B9EC7BF}">
      <dsp:nvSpPr>
        <dsp:cNvPr id="0" name=""/>
        <dsp:cNvSpPr/>
      </dsp:nvSpPr>
      <dsp:spPr>
        <a:xfrm>
          <a:off x="649896" y="2814723"/>
          <a:ext cx="4457700"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622300">
            <a:lnSpc>
              <a:spcPct val="100000"/>
            </a:lnSpc>
            <a:spcBef>
              <a:spcPct val="0"/>
            </a:spcBef>
            <a:spcAft>
              <a:spcPct val="35000"/>
            </a:spcAft>
            <a:buNone/>
          </a:pPr>
          <a:r>
            <a:rPr lang="en-US" sz="1400" kern="1200"/>
            <a:t>Case Study/Portfolio Questions: Assess experience and qualifications through examples of past work.</a:t>
          </a:r>
        </a:p>
      </dsp:txBody>
      <dsp:txXfrm>
        <a:off x="649896" y="2814723"/>
        <a:ext cx="4457700" cy="562680"/>
      </dsp:txXfrm>
    </dsp:sp>
    <dsp:sp modelId="{35601599-A5FC-4372-801A-DC426333038F}">
      <dsp:nvSpPr>
        <dsp:cNvPr id="0" name=""/>
        <dsp:cNvSpPr/>
      </dsp:nvSpPr>
      <dsp:spPr>
        <a:xfrm>
          <a:off x="5107596" y="2814723"/>
          <a:ext cx="4798403"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488950">
            <a:lnSpc>
              <a:spcPct val="100000"/>
            </a:lnSpc>
            <a:spcBef>
              <a:spcPct val="0"/>
            </a:spcBef>
            <a:spcAft>
              <a:spcPct val="35000"/>
            </a:spcAft>
            <a:buNone/>
          </a:pPr>
          <a:r>
            <a:rPr lang="en-US" sz="1100" kern="1200"/>
            <a:t>"Can you walk me through a recent project in your portfolio and your role in it?"</a:t>
          </a:r>
        </a:p>
      </dsp:txBody>
      <dsp:txXfrm>
        <a:off x="5107596" y="2814723"/>
        <a:ext cx="4798403" cy="562680"/>
      </dsp:txXfrm>
    </dsp:sp>
    <dsp:sp modelId="{FAF743D0-D286-4299-805F-17DA767CEDEF}">
      <dsp:nvSpPr>
        <dsp:cNvPr id="0" name=""/>
        <dsp:cNvSpPr/>
      </dsp:nvSpPr>
      <dsp:spPr>
        <a:xfrm>
          <a:off x="0" y="3518073"/>
          <a:ext cx="9906000" cy="56268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CAE87-9AE3-4784-9F9E-C9B3B4B39E87}">
      <dsp:nvSpPr>
        <dsp:cNvPr id="0" name=""/>
        <dsp:cNvSpPr/>
      </dsp:nvSpPr>
      <dsp:spPr>
        <a:xfrm>
          <a:off x="170210" y="3644677"/>
          <a:ext cx="309474" cy="3094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0E917-1D8A-4E1C-B528-4BF9987B4423}">
      <dsp:nvSpPr>
        <dsp:cNvPr id="0" name=""/>
        <dsp:cNvSpPr/>
      </dsp:nvSpPr>
      <dsp:spPr>
        <a:xfrm>
          <a:off x="649896" y="3518073"/>
          <a:ext cx="4457700"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622300">
            <a:lnSpc>
              <a:spcPct val="100000"/>
            </a:lnSpc>
            <a:spcBef>
              <a:spcPct val="0"/>
            </a:spcBef>
            <a:spcAft>
              <a:spcPct val="35000"/>
            </a:spcAft>
            <a:buNone/>
          </a:pPr>
          <a:r>
            <a:rPr lang="en-US" sz="1400" kern="1200"/>
            <a:t>Opinion-Based Questions: Gauge the candidate’s thought process and problem-solving skills.</a:t>
          </a:r>
        </a:p>
      </dsp:txBody>
      <dsp:txXfrm>
        <a:off x="649896" y="3518073"/>
        <a:ext cx="4457700" cy="562680"/>
      </dsp:txXfrm>
    </dsp:sp>
    <dsp:sp modelId="{C506D80D-DCB3-4D4C-8C62-DD01D561D997}">
      <dsp:nvSpPr>
        <dsp:cNvPr id="0" name=""/>
        <dsp:cNvSpPr/>
      </dsp:nvSpPr>
      <dsp:spPr>
        <a:xfrm>
          <a:off x="5107596" y="3518073"/>
          <a:ext cx="4798403" cy="56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550" tIns="59550" rIns="59550" bIns="59550" numCol="1" spcCol="1270" anchor="ctr" anchorCtr="0">
          <a:noAutofit/>
        </a:bodyPr>
        <a:lstStyle/>
        <a:p>
          <a:pPr marL="0" lvl="0" indent="0" algn="l" defTabSz="488950">
            <a:lnSpc>
              <a:spcPct val="100000"/>
            </a:lnSpc>
            <a:spcBef>
              <a:spcPct val="0"/>
            </a:spcBef>
            <a:spcAft>
              <a:spcPct val="35000"/>
            </a:spcAft>
            <a:buNone/>
          </a:pPr>
          <a:r>
            <a:rPr lang="en-US" sz="1100" kern="1200"/>
            <a:t>"Given scenario X, what would be your top three solutions and why?"</a:t>
          </a:r>
        </a:p>
      </dsp:txBody>
      <dsp:txXfrm>
        <a:off x="5107596" y="3518073"/>
        <a:ext cx="4798403" cy="5626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412EC-BBD8-4A08-B32E-C12675E6969F}">
      <dsp:nvSpPr>
        <dsp:cNvPr id="0" name=""/>
        <dsp:cNvSpPr/>
      </dsp:nvSpPr>
      <dsp:spPr>
        <a:xfrm>
          <a:off x="0" y="87963"/>
          <a:ext cx="9526621"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Steps for Tailoring Questions:</a:t>
          </a:r>
          <a:endParaRPr lang="en-US" sz="1900" kern="1200" dirty="0"/>
        </a:p>
      </dsp:txBody>
      <dsp:txXfrm>
        <a:off x="22246" y="110209"/>
        <a:ext cx="9482129" cy="411223"/>
      </dsp:txXfrm>
    </dsp:sp>
    <dsp:sp modelId="{C1F4EA9C-7BD6-4D43-8AD6-BE34C9AD1E18}">
      <dsp:nvSpPr>
        <dsp:cNvPr id="0" name=""/>
        <dsp:cNvSpPr/>
      </dsp:nvSpPr>
      <dsp:spPr>
        <a:xfrm>
          <a:off x="0" y="543678"/>
          <a:ext cx="9526621"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4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Review Job Description: Identify key responsibilities and required skills.</a:t>
          </a:r>
        </a:p>
        <a:p>
          <a:pPr marL="114300" lvl="1" indent="-114300" algn="l" defTabSz="666750">
            <a:lnSpc>
              <a:spcPct val="90000"/>
            </a:lnSpc>
            <a:spcBef>
              <a:spcPct val="0"/>
            </a:spcBef>
            <a:spcAft>
              <a:spcPct val="20000"/>
            </a:spcAft>
            <a:buChar char="•"/>
          </a:pPr>
          <a:r>
            <a:rPr lang="en-US" sz="1500" kern="1200"/>
            <a:t>Align Questions with Job Requirements: Craft questions that directly relate to the duties and skills outlined in the job description.</a:t>
          </a:r>
        </a:p>
        <a:p>
          <a:pPr marL="114300" lvl="1" indent="-114300" algn="l" defTabSz="666750">
            <a:lnSpc>
              <a:spcPct val="90000"/>
            </a:lnSpc>
            <a:spcBef>
              <a:spcPct val="0"/>
            </a:spcBef>
            <a:spcAft>
              <a:spcPct val="20000"/>
            </a:spcAft>
            <a:buChar char="•"/>
          </a:pPr>
          <a:r>
            <a:rPr lang="en-US" sz="1500" kern="1200" dirty="0"/>
            <a:t>Use Real-World Scenarios: Incorporate scenarios and tasks the candidate is likely to encounter in the role.</a:t>
          </a:r>
        </a:p>
      </dsp:txBody>
      <dsp:txXfrm>
        <a:off x="0" y="543678"/>
        <a:ext cx="9526621" cy="983250"/>
      </dsp:txXfrm>
    </dsp:sp>
    <dsp:sp modelId="{8299549B-1C4F-4EC8-8B5B-F5CF5493E6CC}">
      <dsp:nvSpPr>
        <dsp:cNvPr id="0" name=""/>
        <dsp:cNvSpPr/>
      </dsp:nvSpPr>
      <dsp:spPr>
        <a:xfrm>
          <a:off x="0" y="1526928"/>
          <a:ext cx="9526621" cy="455715"/>
        </a:xfrm>
        <a:prstGeom prst="roundRect">
          <a:avLst/>
        </a:prstGeom>
        <a:solidFill>
          <a:schemeClr val="accent2">
            <a:hueOff val="149478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Examples</a:t>
          </a:r>
          <a:r>
            <a:rPr lang="en-US" sz="1900" kern="1200"/>
            <a:t>:</a:t>
          </a:r>
        </a:p>
      </dsp:txBody>
      <dsp:txXfrm>
        <a:off x="22246" y="1549174"/>
        <a:ext cx="9482129" cy="411223"/>
      </dsp:txXfrm>
    </dsp:sp>
    <dsp:sp modelId="{78F2E397-95AF-40E3-B38A-AD9DFC430E75}">
      <dsp:nvSpPr>
        <dsp:cNvPr id="0" name=""/>
        <dsp:cNvSpPr/>
      </dsp:nvSpPr>
      <dsp:spPr>
        <a:xfrm>
          <a:off x="0" y="1982643"/>
          <a:ext cx="9526621" cy="165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4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For a Water Operator: " Tell me about a time when you had to address/or how you would address a complaint from a resident about a water turnoff notice.”</a:t>
          </a:r>
        </a:p>
        <a:p>
          <a:pPr marL="114300" lvl="1" indent="-114300" algn="l" defTabSz="666750">
            <a:lnSpc>
              <a:spcPct val="90000"/>
            </a:lnSpc>
            <a:spcBef>
              <a:spcPct val="0"/>
            </a:spcBef>
            <a:spcAft>
              <a:spcPct val="20000"/>
            </a:spcAft>
            <a:buChar char="•"/>
          </a:pPr>
          <a:r>
            <a:rPr lang="en-US" sz="1500" kern="1200"/>
            <a:t>For a Police Officer: "Describe a situation where you had to de-escalate a conflict. How did you handle it?“</a:t>
          </a:r>
        </a:p>
        <a:p>
          <a:pPr marL="114300" lvl="1" indent="-114300" algn="l" defTabSz="666750">
            <a:lnSpc>
              <a:spcPct val="90000"/>
            </a:lnSpc>
            <a:spcBef>
              <a:spcPct val="0"/>
            </a:spcBef>
            <a:spcAft>
              <a:spcPct val="20000"/>
            </a:spcAft>
            <a:buChar char="•"/>
          </a:pPr>
          <a:r>
            <a:rPr lang="en-US" sz="1500" kern="1200"/>
            <a:t>For a City Manager: “Can you describe a situation where you had to mediate a conflict between different departments or stakeholders in the city? What steps did you take to resolve the issue?”</a:t>
          </a:r>
        </a:p>
        <a:p>
          <a:pPr marL="114300" lvl="1" indent="-114300" algn="l" defTabSz="666750">
            <a:lnSpc>
              <a:spcPct val="90000"/>
            </a:lnSpc>
            <a:spcBef>
              <a:spcPct val="0"/>
            </a:spcBef>
            <a:spcAft>
              <a:spcPct val="20000"/>
            </a:spcAft>
            <a:buChar char="•"/>
          </a:pPr>
          <a:r>
            <a:rPr lang="en-US" sz="1500" kern="1200"/>
            <a:t>For a Payroll Specialist: "Describe a situation where an employee came to you with a complaint about their paycheck. How did you handle the situation and resolve the issue?"</a:t>
          </a:r>
        </a:p>
      </dsp:txBody>
      <dsp:txXfrm>
        <a:off x="0" y="1982643"/>
        <a:ext cx="9526621" cy="16518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A1940-51DC-446C-81ED-0E2DB514658A}"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E094-1D1A-4537-871C-613F044EE69F}" type="slidenum">
              <a:rPr lang="en-US" smtClean="0"/>
              <a:t>‹#›</a:t>
            </a:fld>
            <a:endParaRPr lang="en-US"/>
          </a:p>
        </p:txBody>
      </p:sp>
    </p:spTree>
    <p:extLst>
      <p:ext uri="{BB962C8B-B14F-4D97-AF65-F5344CB8AC3E}">
        <p14:creationId xmlns:p14="http://schemas.microsoft.com/office/powerpoint/2010/main" val="3445287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4CE094-1D1A-4537-871C-613F044EE69F}" type="slidenum">
              <a:rPr lang="en-US" smtClean="0"/>
              <a:t>6</a:t>
            </a:fld>
            <a:endParaRPr lang="en-US"/>
          </a:p>
        </p:txBody>
      </p:sp>
    </p:spTree>
    <p:extLst>
      <p:ext uri="{BB962C8B-B14F-4D97-AF65-F5344CB8AC3E}">
        <p14:creationId xmlns:p14="http://schemas.microsoft.com/office/powerpoint/2010/main" val="1506650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4CE094-1D1A-4537-871C-613F044EE69F}" type="slidenum">
              <a:rPr lang="en-US" smtClean="0"/>
              <a:t>7</a:t>
            </a:fld>
            <a:endParaRPr lang="en-US"/>
          </a:p>
        </p:txBody>
      </p:sp>
    </p:spTree>
    <p:extLst>
      <p:ext uri="{BB962C8B-B14F-4D97-AF65-F5344CB8AC3E}">
        <p14:creationId xmlns:p14="http://schemas.microsoft.com/office/powerpoint/2010/main" val="825636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4CE094-1D1A-4537-871C-613F044EE69F}" type="slidenum">
              <a:rPr lang="en-US" smtClean="0"/>
              <a:t>8</a:t>
            </a:fld>
            <a:endParaRPr lang="en-US"/>
          </a:p>
        </p:txBody>
      </p:sp>
    </p:spTree>
    <p:extLst>
      <p:ext uri="{BB962C8B-B14F-4D97-AF65-F5344CB8AC3E}">
        <p14:creationId xmlns:p14="http://schemas.microsoft.com/office/powerpoint/2010/main" val="3462505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4CE094-1D1A-4537-871C-613F044EE69F}" type="slidenum">
              <a:rPr lang="en-US" smtClean="0"/>
              <a:t>9</a:t>
            </a:fld>
            <a:endParaRPr lang="en-US"/>
          </a:p>
        </p:txBody>
      </p:sp>
    </p:spTree>
    <p:extLst>
      <p:ext uri="{BB962C8B-B14F-4D97-AF65-F5344CB8AC3E}">
        <p14:creationId xmlns:p14="http://schemas.microsoft.com/office/powerpoint/2010/main" val="1920437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2/18/2025</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10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2/18/2025</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6039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2/18/2025</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358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2/18/2025</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400417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2/18/2025</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78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2/18/2025</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69675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2/18/2025</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171106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2/18/2025</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18126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2/18/2025</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2/18/2025</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711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2/18/2025</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96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2/18/2025</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05004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098FE6D-7262-4839-92B0-81ABB0881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Discussing">
            <a:extLst>
              <a:ext uri="{FF2B5EF4-FFF2-40B4-BE49-F238E27FC236}">
                <a16:creationId xmlns:a16="http://schemas.microsoft.com/office/drawing/2014/main" id="{D1982F25-4036-9031-9DE6-CFB1B32A6B6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49BC8C-F6F2-F293-FD33-5EE3C2111BD0}"/>
              </a:ext>
            </a:extLst>
          </p:cNvPr>
          <p:cNvSpPr>
            <a:spLocks noGrp="1"/>
          </p:cNvSpPr>
          <p:nvPr>
            <p:ph type="ctrTitle"/>
          </p:nvPr>
        </p:nvSpPr>
        <p:spPr>
          <a:xfrm>
            <a:off x="589558" y="4831307"/>
            <a:ext cx="5474257" cy="1815151"/>
          </a:xfrm>
        </p:spPr>
        <p:txBody>
          <a:bodyPr anchor="ctr">
            <a:normAutofit/>
          </a:bodyPr>
          <a:lstStyle/>
          <a:p>
            <a:r>
              <a:rPr lang="en-US" sz="3600"/>
              <a:t>Effective and Lawful Interviews</a:t>
            </a:r>
          </a:p>
        </p:txBody>
      </p:sp>
      <p:sp>
        <p:nvSpPr>
          <p:cNvPr id="3" name="Subtitle 2">
            <a:extLst>
              <a:ext uri="{FF2B5EF4-FFF2-40B4-BE49-F238E27FC236}">
                <a16:creationId xmlns:a16="http://schemas.microsoft.com/office/drawing/2014/main" id="{77D35DC6-8CAD-17D6-CE2A-1B367CDAB58E}"/>
              </a:ext>
            </a:extLst>
          </p:cNvPr>
          <p:cNvSpPr>
            <a:spLocks noGrp="1"/>
          </p:cNvSpPr>
          <p:nvPr>
            <p:ph type="subTitle" idx="1"/>
          </p:nvPr>
        </p:nvSpPr>
        <p:spPr>
          <a:xfrm>
            <a:off x="6469039" y="4831306"/>
            <a:ext cx="4568128" cy="1815152"/>
          </a:xfrm>
        </p:spPr>
        <p:txBody>
          <a:bodyPr anchor="ctr">
            <a:normAutofit/>
          </a:bodyPr>
          <a:lstStyle/>
          <a:p>
            <a:r>
              <a:rPr lang="en-US"/>
              <a:t>Training for Supervisors</a:t>
            </a:r>
          </a:p>
          <a:p>
            <a:r>
              <a:rPr lang="en-US"/>
              <a:t>Presented by: Thomas Faulkner</a:t>
            </a:r>
          </a:p>
        </p:txBody>
      </p:sp>
      <p:cxnSp>
        <p:nvCxnSpPr>
          <p:cNvPr id="13" name="Straight Connector 12">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13981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16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B0ABD3-1276-7CDB-A8D5-6991E7431C2A}"/>
              </a:ext>
            </a:extLst>
          </p:cNvPr>
          <p:cNvSpPr>
            <a:spLocks noGrp="1"/>
          </p:cNvSpPr>
          <p:nvPr>
            <p:ph type="title"/>
          </p:nvPr>
        </p:nvSpPr>
        <p:spPr>
          <a:xfrm>
            <a:off x="340470" y="617789"/>
            <a:ext cx="6854956" cy="707171"/>
          </a:xfrm>
        </p:spPr>
        <p:txBody>
          <a:bodyPr>
            <a:normAutofit fontScale="90000"/>
          </a:bodyPr>
          <a:lstStyle/>
          <a:p>
            <a:r>
              <a:rPr lang="en-US" dirty="0"/>
              <a:t>Lessons Learned</a:t>
            </a:r>
          </a:p>
        </p:txBody>
      </p:sp>
      <p:cxnSp>
        <p:nvCxnSpPr>
          <p:cNvPr id="17" name="Straight Connector 16">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2">
            <a:extLst>
              <a:ext uri="{FF2B5EF4-FFF2-40B4-BE49-F238E27FC236}">
                <a16:creationId xmlns:a16="http://schemas.microsoft.com/office/drawing/2014/main" id="{D52560DE-2CA5-C66D-CFA7-2002CB6F9073}"/>
              </a:ext>
            </a:extLst>
          </p:cNvPr>
          <p:cNvGraphicFramePr>
            <a:graphicFrameLocks noGrp="1"/>
          </p:cNvGraphicFramePr>
          <p:nvPr>
            <p:ph idx="1"/>
            <p:extLst>
              <p:ext uri="{D42A27DB-BD31-4B8C-83A1-F6EECF244321}">
                <p14:modId xmlns:p14="http://schemas.microsoft.com/office/powerpoint/2010/main" val="2391141957"/>
              </p:ext>
            </p:extLst>
          </p:nvPr>
        </p:nvGraphicFramePr>
        <p:xfrm>
          <a:off x="181585" y="2557916"/>
          <a:ext cx="11828829" cy="4266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8AB1BD58-8988-84D1-2651-8CC15658B7C3}"/>
              </a:ext>
            </a:extLst>
          </p:cNvPr>
          <p:cNvSpPr txBox="1"/>
          <p:nvPr/>
        </p:nvSpPr>
        <p:spPr>
          <a:xfrm>
            <a:off x="340470" y="1668003"/>
            <a:ext cx="9637679" cy="923330"/>
          </a:xfrm>
          <a:prstGeom prst="rect">
            <a:avLst/>
          </a:prstGeom>
          <a:noFill/>
        </p:spPr>
        <p:txBody>
          <a:bodyPr wrap="square">
            <a:spAutoFit/>
          </a:bodyPr>
          <a:lstStyle/>
          <a:p>
            <a:pPr lvl="0"/>
            <a:r>
              <a:rPr lang="en-US" dirty="0"/>
              <a:t>To ensure fair, legal, and effective hiring practices, it is crucial for hiring managers to be well-versed in appropriate federal and state regulations regarding legal interviews. The following key lessons have been drawn from various case studies:</a:t>
            </a:r>
          </a:p>
        </p:txBody>
      </p:sp>
    </p:spTree>
    <p:extLst>
      <p:ext uri="{BB962C8B-B14F-4D97-AF65-F5344CB8AC3E}">
        <p14:creationId xmlns:p14="http://schemas.microsoft.com/office/powerpoint/2010/main" val="321287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2" name="Rectangle 31">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AD0C54-2FA7-3B05-C474-F905F4947D80}"/>
              </a:ext>
            </a:extLst>
          </p:cNvPr>
          <p:cNvSpPr>
            <a:spLocks noGrp="1"/>
          </p:cNvSpPr>
          <p:nvPr>
            <p:ph type="title"/>
          </p:nvPr>
        </p:nvSpPr>
        <p:spPr>
          <a:xfrm>
            <a:off x="761801" y="858982"/>
            <a:ext cx="9589765" cy="1432273"/>
          </a:xfrm>
        </p:spPr>
        <p:txBody>
          <a:bodyPr vert="horz" lIns="91440" tIns="45720" rIns="91440" bIns="45720" rtlCol="0" anchor="ctr">
            <a:normAutofit/>
          </a:bodyPr>
          <a:lstStyle/>
          <a:p>
            <a:pPr>
              <a:lnSpc>
                <a:spcPct val="90000"/>
              </a:lnSpc>
            </a:pPr>
            <a:r>
              <a:rPr lang="en-US" b="1" dirty="0"/>
              <a:t>Title VII of the Civil Rights Act of 1964:</a:t>
            </a:r>
            <a:endParaRPr lang="en-US" dirty="0"/>
          </a:p>
        </p:txBody>
      </p:sp>
      <p:cxnSp>
        <p:nvCxnSpPr>
          <p:cNvPr id="38" name="Straight Connector 37">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69A665F-3A9C-2E13-786C-78BE4C526F16}"/>
              </a:ext>
            </a:extLst>
          </p:cNvPr>
          <p:cNvSpPr>
            <a:spLocks/>
          </p:cNvSpPr>
          <p:nvPr/>
        </p:nvSpPr>
        <p:spPr>
          <a:xfrm>
            <a:off x="863351" y="2749550"/>
            <a:ext cx="4925374" cy="807830"/>
          </a:xfrm>
          <a:prstGeom prst="rect">
            <a:avLst/>
          </a:prstGeom>
        </p:spPr>
        <p:txBody>
          <a:bodyPr/>
          <a:lstStyle/>
          <a:p>
            <a:pPr defTabSz="896112">
              <a:spcAft>
                <a:spcPts val="600"/>
              </a:spcAft>
            </a:pPr>
            <a:r>
              <a:rPr lang="en-US" sz="1764" kern="1200">
                <a:solidFill>
                  <a:schemeClr val="tx1"/>
                </a:solidFill>
                <a:latin typeface="+mn-lt"/>
                <a:ea typeface="+mn-ea"/>
                <a:cs typeface="+mn-cs"/>
              </a:rPr>
              <a:t>Prohibitions</a:t>
            </a:r>
            <a:endParaRPr lang="en-US"/>
          </a:p>
        </p:txBody>
      </p:sp>
      <p:sp>
        <p:nvSpPr>
          <p:cNvPr id="4" name="Content Placeholder 3">
            <a:extLst>
              <a:ext uri="{FF2B5EF4-FFF2-40B4-BE49-F238E27FC236}">
                <a16:creationId xmlns:a16="http://schemas.microsoft.com/office/drawing/2014/main" id="{4367815E-75AF-E5BA-784F-349FE9181609}"/>
              </a:ext>
            </a:extLst>
          </p:cNvPr>
          <p:cNvSpPr>
            <a:spLocks/>
          </p:cNvSpPr>
          <p:nvPr/>
        </p:nvSpPr>
        <p:spPr>
          <a:xfrm>
            <a:off x="863351" y="3722938"/>
            <a:ext cx="4925374" cy="2288925"/>
          </a:xfrm>
          <a:prstGeom prst="rect">
            <a:avLst/>
          </a:prstGeom>
        </p:spPr>
        <p:txBody>
          <a:bodyPr>
            <a:normAutofit lnSpcReduction="10000"/>
          </a:bodyPr>
          <a:lstStyle/>
          <a:p>
            <a:pPr marL="285750" indent="-285750" defTabSz="896112">
              <a:spcAft>
                <a:spcPts val="600"/>
              </a:spcAft>
              <a:buFont typeface="Arial" panose="020B0604020202020204" pitchFamily="34" charset="0"/>
              <a:buChar char="•"/>
            </a:pPr>
            <a:r>
              <a:rPr lang="en-US" sz="1764" kern="1200" dirty="0">
                <a:solidFill>
                  <a:schemeClr val="tx1"/>
                </a:solidFill>
                <a:latin typeface="+mn-lt"/>
                <a:ea typeface="+mn-ea"/>
                <a:cs typeface="+mn-cs"/>
              </a:rPr>
              <a:t>During interviews, employers cannot ask questions that directly or indirectly relate to an applicant’s race, color, religion, sex, or national origin. </a:t>
            </a:r>
          </a:p>
          <a:p>
            <a:pPr marL="742950" lvl="1" indent="-285750" defTabSz="896112">
              <a:spcAft>
                <a:spcPts val="600"/>
              </a:spcAft>
              <a:buFont typeface="Arial" panose="020B0604020202020204" pitchFamily="34" charset="0"/>
              <a:buChar char="•"/>
            </a:pPr>
            <a:r>
              <a:rPr lang="en-US" sz="1764" kern="1200" dirty="0">
                <a:solidFill>
                  <a:schemeClr val="tx1"/>
                </a:solidFill>
                <a:latin typeface="+mn-lt"/>
                <a:ea typeface="+mn-ea"/>
                <a:cs typeface="+mn-cs"/>
              </a:rPr>
              <a:t>Questions about marital status, children, pregnancy, or religious practices that might reveal protected characteristics are also prohibited.</a:t>
            </a:r>
            <a:endParaRPr lang="en-US" dirty="0"/>
          </a:p>
        </p:txBody>
      </p:sp>
      <p:sp>
        <p:nvSpPr>
          <p:cNvPr id="5" name="Text Placeholder 4">
            <a:extLst>
              <a:ext uri="{FF2B5EF4-FFF2-40B4-BE49-F238E27FC236}">
                <a16:creationId xmlns:a16="http://schemas.microsoft.com/office/drawing/2014/main" id="{FF884DCE-FB00-A3C3-C3A4-BFBC998D6D46}"/>
              </a:ext>
            </a:extLst>
          </p:cNvPr>
          <p:cNvSpPr>
            <a:spLocks/>
          </p:cNvSpPr>
          <p:nvPr/>
        </p:nvSpPr>
        <p:spPr>
          <a:xfrm>
            <a:off x="6091680" y="2749550"/>
            <a:ext cx="4949631" cy="807830"/>
          </a:xfrm>
          <a:prstGeom prst="rect">
            <a:avLst/>
          </a:prstGeom>
        </p:spPr>
        <p:txBody>
          <a:bodyPr/>
          <a:lstStyle/>
          <a:p>
            <a:pPr defTabSz="896112">
              <a:spcAft>
                <a:spcPts val="600"/>
              </a:spcAft>
            </a:pPr>
            <a:r>
              <a:rPr lang="en-US" sz="1764" kern="1200">
                <a:solidFill>
                  <a:schemeClr val="tx1"/>
                </a:solidFill>
                <a:latin typeface="+mn-lt"/>
                <a:ea typeface="+mn-ea"/>
                <a:cs typeface="+mn-cs"/>
              </a:rPr>
              <a:t>Best Practices</a:t>
            </a:r>
            <a:endParaRPr lang="en-US"/>
          </a:p>
        </p:txBody>
      </p:sp>
      <p:sp>
        <p:nvSpPr>
          <p:cNvPr id="6" name="Content Placeholder 5">
            <a:extLst>
              <a:ext uri="{FF2B5EF4-FFF2-40B4-BE49-F238E27FC236}">
                <a16:creationId xmlns:a16="http://schemas.microsoft.com/office/drawing/2014/main" id="{A0053D10-94EA-14BE-74E0-D1001B2A74A5}"/>
              </a:ext>
            </a:extLst>
          </p:cNvPr>
          <p:cNvSpPr>
            <a:spLocks/>
          </p:cNvSpPr>
          <p:nvPr/>
        </p:nvSpPr>
        <p:spPr>
          <a:xfrm>
            <a:off x="6091680" y="3722938"/>
            <a:ext cx="4949631" cy="2288925"/>
          </a:xfrm>
          <a:prstGeom prst="rect">
            <a:avLst/>
          </a:prstGeom>
        </p:spPr>
        <p:txBody>
          <a:bodyPr>
            <a:normAutofit/>
          </a:bodyPr>
          <a:lstStyle/>
          <a:p>
            <a:pPr marL="285750" indent="-285750" defTabSz="896112">
              <a:spcAft>
                <a:spcPts val="600"/>
              </a:spcAft>
              <a:buFont typeface="Arial" panose="020B0604020202020204" pitchFamily="34" charset="0"/>
              <a:buChar char="•"/>
            </a:pPr>
            <a:r>
              <a:rPr lang="en-US" sz="1764" kern="1200" dirty="0">
                <a:solidFill>
                  <a:schemeClr val="tx1"/>
                </a:solidFill>
                <a:latin typeface="+mn-lt"/>
                <a:ea typeface="+mn-ea"/>
                <a:cs typeface="+mn-cs"/>
              </a:rPr>
              <a:t>Focus interview questions on the applicant’s qualifications, experience, and ability to perform the job duties. </a:t>
            </a:r>
          </a:p>
          <a:p>
            <a:pPr marL="285750" indent="-285750" defTabSz="896112">
              <a:spcAft>
                <a:spcPts val="600"/>
              </a:spcAft>
              <a:buFont typeface="Arial" panose="020B0604020202020204" pitchFamily="34" charset="0"/>
              <a:buChar char="•"/>
            </a:pPr>
            <a:r>
              <a:rPr lang="en-US" sz="1764" kern="1200" dirty="0">
                <a:solidFill>
                  <a:schemeClr val="tx1"/>
                </a:solidFill>
                <a:latin typeface="+mn-lt"/>
                <a:ea typeface="+mn-ea"/>
                <a:cs typeface="+mn-cs"/>
              </a:rPr>
              <a:t>Use a standardized set of questions for all candidates to ensure fairness and consistency.</a:t>
            </a:r>
            <a:endParaRPr lang="en-US" dirty="0"/>
          </a:p>
        </p:txBody>
      </p:sp>
    </p:spTree>
    <p:extLst>
      <p:ext uri="{BB962C8B-B14F-4D97-AF65-F5344CB8AC3E}">
        <p14:creationId xmlns:p14="http://schemas.microsoft.com/office/powerpoint/2010/main" val="367144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2" name="Rectangle 31">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AD0C54-2FA7-3B05-C474-F905F4947D80}"/>
              </a:ext>
            </a:extLst>
          </p:cNvPr>
          <p:cNvSpPr>
            <a:spLocks noGrp="1"/>
          </p:cNvSpPr>
          <p:nvPr>
            <p:ph type="title"/>
          </p:nvPr>
        </p:nvSpPr>
        <p:spPr>
          <a:xfrm>
            <a:off x="761801" y="858982"/>
            <a:ext cx="9589765" cy="1432273"/>
          </a:xfrm>
        </p:spPr>
        <p:txBody>
          <a:bodyPr vert="horz" lIns="91440" tIns="45720" rIns="91440" bIns="45720" rtlCol="0" anchor="ctr">
            <a:normAutofit fontScale="90000"/>
          </a:bodyPr>
          <a:lstStyle/>
          <a:p>
            <a:r>
              <a:rPr lang="en-US" b="1" dirty="0"/>
              <a:t>Age Discrimination in Employment Act (ADEA):</a:t>
            </a:r>
            <a:endParaRPr lang="en-US" dirty="0"/>
          </a:p>
        </p:txBody>
      </p:sp>
      <p:cxnSp>
        <p:nvCxnSpPr>
          <p:cNvPr id="38" name="Straight Connector 37">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69A665F-3A9C-2E13-786C-78BE4C526F16}"/>
              </a:ext>
            </a:extLst>
          </p:cNvPr>
          <p:cNvSpPr>
            <a:spLocks/>
          </p:cNvSpPr>
          <p:nvPr/>
        </p:nvSpPr>
        <p:spPr>
          <a:xfrm>
            <a:off x="863351" y="2749550"/>
            <a:ext cx="4925374" cy="807830"/>
          </a:xfrm>
          <a:prstGeom prst="rect">
            <a:avLst/>
          </a:prstGeom>
        </p:spPr>
        <p:txBody>
          <a:bodyPr/>
          <a:lstStyle/>
          <a:p>
            <a:pPr defTabSz="896112">
              <a:spcAft>
                <a:spcPts val="600"/>
              </a:spcAft>
            </a:pPr>
            <a:r>
              <a:rPr lang="en-US" sz="1764" kern="1200">
                <a:solidFill>
                  <a:schemeClr val="tx1"/>
                </a:solidFill>
                <a:latin typeface="+mn-lt"/>
                <a:ea typeface="+mn-ea"/>
                <a:cs typeface="+mn-cs"/>
              </a:rPr>
              <a:t>Prohibitions</a:t>
            </a:r>
            <a:endParaRPr lang="en-US"/>
          </a:p>
        </p:txBody>
      </p:sp>
      <p:sp>
        <p:nvSpPr>
          <p:cNvPr id="4" name="Content Placeholder 3">
            <a:extLst>
              <a:ext uri="{FF2B5EF4-FFF2-40B4-BE49-F238E27FC236}">
                <a16:creationId xmlns:a16="http://schemas.microsoft.com/office/drawing/2014/main" id="{4367815E-75AF-E5BA-784F-349FE9181609}"/>
              </a:ext>
            </a:extLst>
          </p:cNvPr>
          <p:cNvSpPr>
            <a:spLocks/>
          </p:cNvSpPr>
          <p:nvPr/>
        </p:nvSpPr>
        <p:spPr>
          <a:xfrm>
            <a:off x="863351" y="3722938"/>
            <a:ext cx="4925374" cy="2288925"/>
          </a:xfrm>
          <a:prstGeom prst="rect">
            <a:avLst/>
          </a:prstGeom>
        </p:spPr>
        <p:txBody>
          <a:bodyPr>
            <a:normAutofit/>
          </a:bodyPr>
          <a:lstStyle/>
          <a:p>
            <a:pPr marL="285750" indent="-285750" defTabSz="896112">
              <a:spcAft>
                <a:spcPts val="600"/>
              </a:spcAft>
              <a:buFont typeface="Arial" panose="020B0604020202020204" pitchFamily="34" charset="0"/>
              <a:buChar char="•"/>
            </a:pPr>
            <a:r>
              <a:rPr lang="en-US" sz="1600" dirty="0"/>
              <a:t>Employers should avoid questions that reveal or relate to an applicant’s age, such as inquiries about graduation dates or retirement plans. It is illegal to express a preference for younger candidates.</a:t>
            </a:r>
            <a:endParaRPr lang="en-US" dirty="0"/>
          </a:p>
        </p:txBody>
      </p:sp>
      <p:sp>
        <p:nvSpPr>
          <p:cNvPr id="5" name="Text Placeholder 4">
            <a:extLst>
              <a:ext uri="{FF2B5EF4-FFF2-40B4-BE49-F238E27FC236}">
                <a16:creationId xmlns:a16="http://schemas.microsoft.com/office/drawing/2014/main" id="{FF884DCE-FB00-A3C3-C3A4-BFBC998D6D46}"/>
              </a:ext>
            </a:extLst>
          </p:cNvPr>
          <p:cNvSpPr>
            <a:spLocks/>
          </p:cNvSpPr>
          <p:nvPr/>
        </p:nvSpPr>
        <p:spPr>
          <a:xfrm>
            <a:off x="6091680" y="2749550"/>
            <a:ext cx="4949631" cy="807830"/>
          </a:xfrm>
          <a:prstGeom prst="rect">
            <a:avLst/>
          </a:prstGeom>
        </p:spPr>
        <p:txBody>
          <a:bodyPr/>
          <a:lstStyle/>
          <a:p>
            <a:pPr defTabSz="896112">
              <a:spcAft>
                <a:spcPts val="600"/>
              </a:spcAft>
            </a:pPr>
            <a:r>
              <a:rPr lang="en-US" sz="1764" kern="1200">
                <a:solidFill>
                  <a:schemeClr val="tx1"/>
                </a:solidFill>
                <a:latin typeface="+mn-lt"/>
                <a:ea typeface="+mn-ea"/>
                <a:cs typeface="+mn-cs"/>
              </a:rPr>
              <a:t>Best Practices</a:t>
            </a:r>
            <a:endParaRPr lang="en-US"/>
          </a:p>
        </p:txBody>
      </p:sp>
      <p:sp>
        <p:nvSpPr>
          <p:cNvPr id="6" name="Content Placeholder 5">
            <a:extLst>
              <a:ext uri="{FF2B5EF4-FFF2-40B4-BE49-F238E27FC236}">
                <a16:creationId xmlns:a16="http://schemas.microsoft.com/office/drawing/2014/main" id="{A0053D10-94EA-14BE-74E0-D1001B2A74A5}"/>
              </a:ext>
            </a:extLst>
          </p:cNvPr>
          <p:cNvSpPr>
            <a:spLocks/>
          </p:cNvSpPr>
          <p:nvPr/>
        </p:nvSpPr>
        <p:spPr>
          <a:xfrm>
            <a:off x="6091680" y="3722938"/>
            <a:ext cx="4949631" cy="2288925"/>
          </a:xfrm>
          <a:prstGeom prst="rect">
            <a:avLst/>
          </a:prstGeom>
        </p:spPr>
        <p:txBody>
          <a:bodyPr>
            <a:normAutofit/>
          </a:bodyPr>
          <a:lstStyle/>
          <a:p>
            <a:pPr marL="285750" indent="-285750" defTabSz="896112">
              <a:spcAft>
                <a:spcPts val="600"/>
              </a:spcAft>
              <a:buFont typeface="Arial" panose="020B0604020202020204" pitchFamily="34" charset="0"/>
              <a:buChar char="•"/>
            </a:pPr>
            <a:r>
              <a:rPr lang="en-US" sz="1600" dirty="0"/>
              <a:t>Evaluate candidates based on their skills, experience, and fit for the role. Ensure job descriptions and interview questions are age-neutral and emphasize the qualifications needed for the job.</a:t>
            </a:r>
            <a:endParaRPr lang="en-US" dirty="0"/>
          </a:p>
        </p:txBody>
      </p:sp>
    </p:spTree>
    <p:extLst>
      <p:ext uri="{BB962C8B-B14F-4D97-AF65-F5344CB8AC3E}">
        <p14:creationId xmlns:p14="http://schemas.microsoft.com/office/powerpoint/2010/main" val="3221978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2" name="Rectangle 31">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AD0C54-2FA7-3B05-C474-F905F4947D80}"/>
              </a:ext>
            </a:extLst>
          </p:cNvPr>
          <p:cNvSpPr>
            <a:spLocks noGrp="1"/>
          </p:cNvSpPr>
          <p:nvPr>
            <p:ph type="title"/>
          </p:nvPr>
        </p:nvSpPr>
        <p:spPr>
          <a:xfrm>
            <a:off x="761801" y="858982"/>
            <a:ext cx="9589765" cy="1432273"/>
          </a:xfrm>
        </p:spPr>
        <p:txBody>
          <a:bodyPr vert="horz" lIns="91440" tIns="45720" rIns="91440" bIns="45720" rtlCol="0" anchor="ctr">
            <a:normAutofit fontScale="90000"/>
          </a:bodyPr>
          <a:lstStyle/>
          <a:p>
            <a:r>
              <a:rPr lang="en-US" b="1" dirty="0"/>
              <a:t>Americans with Disabilities Act (ADA):</a:t>
            </a:r>
            <a:endParaRPr lang="en-US" dirty="0"/>
          </a:p>
        </p:txBody>
      </p:sp>
      <p:cxnSp>
        <p:nvCxnSpPr>
          <p:cNvPr id="38" name="Straight Connector 37">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69A665F-3A9C-2E13-786C-78BE4C526F16}"/>
              </a:ext>
            </a:extLst>
          </p:cNvPr>
          <p:cNvSpPr>
            <a:spLocks/>
          </p:cNvSpPr>
          <p:nvPr/>
        </p:nvSpPr>
        <p:spPr>
          <a:xfrm>
            <a:off x="863351" y="2749550"/>
            <a:ext cx="4925374" cy="807830"/>
          </a:xfrm>
          <a:prstGeom prst="rect">
            <a:avLst/>
          </a:prstGeom>
        </p:spPr>
        <p:txBody>
          <a:bodyPr/>
          <a:lstStyle/>
          <a:p>
            <a:pPr defTabSz="896112">
              <a:spcAft>
                <a:spcPts val="600"/>
              </a:spcAft>
            </a:pPr>
            <a:r>
              <a:rPr lang="en-US" sz="1764" kern="1200">
                <a:solidFill>
                  <a:schemeClr val="tx1"/>
                </a:solidFill>
                <a:latin typeface="+mn-lt"/>
                <a:ea typeface="+mn-ea"/>
                <a:cs typeface="+mn-cs"/>
              </a:rPr>
              <a:t>Prohibitions</a:t>
            </a:r>
            <a:endParaRPr lang="en-US"/>
          </a:p>
        </p:txBody>
      </p:sp>
      <p:sp>
        <p:nvSpPr>
          <p:cNvPr id="4" name="Content Placeholder 3">
            <a:extLst>
              <a:ext uri="{FF2B5EF4-FFF2-40B4-BE49-F238E27FC236}">
                <a16:creationId xmlns:a16="http://schemas.microsoft.com/office/drawing/2014/main" id="{4367815E-75AF-E5BA-784F-349FE9181609}"/>
              </a:ext>
            </a:extLst>
          </p:cNvPr>
          <p:cNvSpPr>
            <a:spLocks/>
          </p:cNvSpPr>
          <p:nvPr/>
        </p:nvSpPr>
        <p:spPr>
          <a:xfrm>
            <a:off x="645510" y="3551192"/>
            <a:ext cx="4925374" cy="2288925"/>
          </a:xfrm>
          <a:prstGeom prst="rect">
            <a:avLst/>
          </a:prstGeo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6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Employers cannot ask questions about an applicant’s disability, health, or medical history before making a job offer. Inquiries about the need for reasonable accommodations are also restricted until after a conditional job offer is made.</a:t>
            </a:r>
          </a:p>
        </p:txBody>
      </p:sp>
      <p:sp>
        <p:nvSpPr>
          <p:cNvPr id="5" name="Text Placeholder 4">
            <a:extLst>
              <a:ext uri="{FF2B5EF4-FFF2-40B4-BE49-F238E27FC236}">
                <a16:creationId xmlns:a16="http://schemas.microsoft.com/office/drawing/2014/main" id="{FF884DCE-FB00-A3C3-C3A4-BFBC998D6D46}"/>
              </a:ext>
            </a:extLst>
          </p:cNvPr>
          <p:cNvSpPr>
            <a:spLocks/>
          </p:cNvSpPr>
          <p:nvPr/>
        </p:nvSpPr>
        <p:spPr>
          <a:xfrm>
            <a:off x="6091680" y="2749550"/>
            <a:ext cx="4949631" cy="807830"/>
          </a:xfrm>
          <a:prstGeom prst="rect">
            <a:avLst/>
          </a:prstGeom>
        </p:spPr>
        <p:txBody>
          <a:bodyPr/>
          <a:lstStyle/>
          <a:p>
            <a:pPr defTabSz="896112">
              <a:spcAft>
                <a:spcPts val="600"/>
              </a:spcAft>
            </a:pPr>
            <a:r>
              <a:rPr lang="en-US" sz="1764" kern="1200">
                <a:solidFill>
                  <a:schemeClr val="tx1"/>
                </a:solidFill>
                <a:latin typeface="+mn-lt"/>
                <a:ea typeface="+mn-ea"/>
                <a:cs typeface="+mn-cs"/>
              </a:rPr>
              <a:t>Best Practices</a:t>
            </a:r>
            <a:endParaRPr lang="en-US"/>
          </a:p>
        </p:txBody>
      </p:sp>
      <p:sp>
        <p:nvSpPr>
          <p:cNvPr id="6" name="Content Placeholder 5">
            <a:extLst>
              <a:ext uri="{FF2B5EF4-FFF2-40B4-BE49-F238E27FC236}">
                <a16:creationId xmlns:a16="http://schemas.microsoft.com/office/drawing/2014/main" id="{A0053D10-94EA-14BE-74E0-D1001B2A74A5}"/>
              </a:ext>
            </a:extLst>
          </p:cNvPr>
          <p:cNvSpPr>
            <a:spLocks/>
          </p:cNvSpPr>
          <p:nvPr/>
        </p:nvSpPr>
        <p:spPr>
          <a:xfrm>
            <a:off x="6091680" y="3722938"/>
            <a:ext cx="4949631" cy="2288925"/>
          </a:xfrm>
          <a:prstGeom prst="rect">
            <a:avLst/>
          </a:prstGeom>
        </p:spPr>
        <p:txBody>
          <a:bodyPr>
            <a:normAutofit/>
          </a:bodyPr>
          <a:lstStyle/>
          <a:p>
            <a:pPr marL="285750" indent="-285750" defTabSz="896112">
              <a:spcAft>
                <a:spcPts val="600"/>
              </a:spcAft>
              <a:buFont typeface="Arial" panose="020B0604020202020204" pitchFamily="34" charset="0"/>
              <a:buChar char="•"/>
            </a:pPr>
            <a:r>
              <a:rPr lang="en-US" sz="1764" kern="1200" dirty="0">
                <a:solidFill>
                  <a:schemeClr val="tx1"/>
                </a:solidFill>
                <a:latin typeface="+mn-lt"/>
                <a:ea typeface="+mn-ea"/>
                <a:cs typeface="+mn-cs"/>
              </a:rPr>
              <a:t>Focus on whether the candidate can perform the essential functions of the job with or without reasonable accommodation. After a conditional offer is made, employers can ask about accommodations needed to perform job-related duties.</a:t>
            </a:r>
            <a:endParaRPr lang="en-US" dirty="0"/>
          </a:p>
        </p:txBody>
      </p:sp>
    </p:spTree>
    <p:extLst>
      <p:ext uri="{BB962C8B-B14F-4D97-AF65-F5344CB8AC3E}">
        <p14:creationId xmlns:p14="http://schemas.microsoft.com/office/powerpoint/2010/main" val="2564624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2" name="Rectangle 31">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AD0C54-2FA7-3B05-C474-F905F4947D80}"/>
              </a:ext>
            </a:extLst>
          </p:cNvPr>
          <p:cNvSpPr>
            <a:spLocks noGrp="1"/>
          </p:cNvSpPr>
          <p:nvPr>
            <p:ph type="title"/>
          </p:nvPr>
        </p:nvSpPr>
        <p:spPr>
          <a:xfrm>
            <a:off x="761801" y="858982"/>
            <a:ext cx="9589765" cy="1432273"/>
          </a:xfrm>
        </p:spPr>
        <p:txBody>
          <a:bodyPr vert="horz" lIns="91440" tIns="45720" rIns="91440" bIns="45720" rtlCol="0" anchor="ctr">
            <a:normAutofit fontScale="90000"/>
          </a:bodyPr>
          <a:lstStyle/>
          <a:p>
            <a:r>
              <a:rPr lang="en-US" b="1" dirty="0"/>
              <a:t>Immigration Reform and Control Act (IRCA):</a:t>
            </a:r>
            <a:endParaRPr lang="en-US" dirty="0"/>
          </a:p>
        </p:txBody>
      </p:sp>
      <p:cxnSp>
        <p:nvCxnSpPr>
          <p:cNvPr id="38" name="Straight Connector 37">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69A665F-3A9C-2E13-786C-78BE4C526F16}"/>
              </a:ext>
            </a:extLst>
          </p:cNvPr>
          <p:cNvSpPr>
            <a:spLocks/>
          </p:cNvSpPr>
          <p:nvPr/>
        </p:nvSpPr>
        <p:spPr>
          <a:xfrm>
            <a:off x="863351" y="2749550"/>
            <a:ext cx="4925374" cy="807830"/>
          </a:xfrm>
          <a:prstGeom prst="rect">
            <a:avLst/>
          </a:prstGeom>
        </p:spPr>
        <p:txBody>
          <a:bodyPr/>
          <a:lstStyle/>
          <a:p>
            <a:pPr defTabSz="896112">
              <a:spcAft>
                <a:spcPts val="600"/>
              </a:spcAft>
            </a:pPr>
            <a:r>
              <a:rPr lang="en-US" sz="1764" kern="1200">
                <a:solidFill>
                  <a:schemeClr val="tx1"/>
                </a:solidFill>
                <a:latin typeface="+mn-lt"/>
                <a:ea typeface="+mn-ea"/>
                <a:cs typeface="+mn-cs"/>
              </a:rPr>
              <a:t>Prohibitions</a:t>
            </a:r>
            <a:endParaRPr lang="en-US"/>
          </a:p>
        </p:txBody>
      </p:sp>
      <p:sp>
        <p:nvSpPr>
          <p:cNvPr id="4" name="Content Placeholder 3">
            <a:extLst>
              <a:ext uri="{FF2B5EF4-FFF2-40B4-BE49-F238E27FC236}">
                <a16:creationId xmlns:a16="http://schemas.microsoft.com/office/drawing/2014/main" id="{4367815E-75AF-E5BA-784F-349FE9181609}"/>
              </a:ext>
            </a:extLst>
          </p:cNvPr>
          <p:cNvSpPr>
            <a:spLocks/>
          </p:cNvSpPr>
          <p:nvPr/>
        </p:nvSpPr>
        <p:spPr>
          <a:xfrm>
            <a:off x="863351" y="3722938"/>
            <a:ext cx="4925374" cy="2288925"/>
          </a:xfrm>
          <a:prstGeom prst="rect">
            <a:avLst/>
          </a:prstGeom>
        </p:spPr>
        <p:txBody>
          <a:bodyPr>
            <a:normAutofit/>
          </a:bodyPr>
          <a:lstStyle/>
          <a:p>
            <a:pPr marL="285750" indent="-285750" defTabSz="896112">
              <a:spcAft>
                <a:spcPts val="600"/>
              </a:spcAft>
              <a:buFont typeface="Arial" panose="020B0604020202020204" pitchFamily="34" charset="0"/>
              <a:buChar char="•"/>
            </a:pPr>
            <a:r>
              <a:rPr lang="en-US" sz="1764" kern="1200" dirty="0">
                <a:solidFill>
                  <a:schemeClr val="tx1"/>
                </a:solidFill>
                <a:latin typeface="+mn-lt"/>
                <a:ea typeface="+mn-ea"/>
                <a:cs typeface="+mn-cs"/>
              </a:rPr>
              <a:t>During the interview process, employers should not ask about an applicant’s citizenship or immigration status in a way that could be perceived as discriminatory. Questions like “Are you a U.S. citizen?” should be avoided.</a:t>
            </a:r>
            <a:endParaRPr lang="en-US" dirty="0"/>
          </a:p>
        </p:txBody>
      </p:sp>
      <p:sp>
        <p:nvSpPr>
          <p:cNvPr id="5" name="Text Placeholder 4">
            <a:extLst>
              <a:ext uri="{FF2B5EF4-FFF2-40B4-BE49-F238E27FC236}">
                <a16:creationId xmlns:a16="http://schemas.microsoft.com/office/drawing/2014/main" id="{FF884DCE-FB00-A3C3-C3A4-BFBC998D6D46}"/>
              </a:ext>
            </a:extLst>
          </p:cNvPr>
          <p:cNvSpPr>
            <a:spLocks/>
          </p:cNvSpPr>
          <p:nvPr/>
        </p:nvSpPr>
        <p:spPr>
          <a:xfrm>
            <a:off x="6091680" y="2749550"/>
            <a:ext cx="4949631" cy="807830"/>
          </a:xfrm>
          <a:prstGeom prst="rect">
            <a:avLst/>
          </a:prstGeom>
        </p:spPr>
        <p:txBody>
          <a:bodyPr/>
          <a:lstStyle/>
          <a:p>
            <a:pPr defTabSz="896112">
              <a:spcAft>
                <a:spcPts val="600"/>
              </a:spcAft>
            </a:pPr>
            <a:r>
              <a:rPr lang="en-US" sz="1764" kern="1200">
                <a:solidFill>
                  <a:schemeClr val="tx1"/>
                </a:solidFill>
                <a:latin typeface="+mn-lt"/>
                <a:ea typeface="+mn-ea"/>
                <a:cs typeface="+mn-cs"/>
              </a:rPr>
              <a:t>Best Practices</a:t>
            </a:r>
            <a:endParaRPr lang="en-US"/>
          </a:p>
        </p:txBody>
      </p:sp>
      <p:sp>
        <p:nvSpPr>
          <p:cNvPr id="6" name="Content Placeholder 5">
            <a:extLst>
              <a:ext uri="{FF2B5EF4-FFF2-40B4-BE49-F238E27FC236}">
                <a16:creationId xmlns:a16="http://schemas.microsoft.com/office/drawing/2014/main" id="{A0053D10-94EA-14BE-74E0-D1001B2A74A5}"/>
              </a:ext>
            </a:extLst>
          </p:cNvPr>
          <p:cNvSpPr>
            <a:spLocks/>
          </p:cNvSpPr>
          <p:nvPr/>
        </p:nvSpPr>
        <p:spPr>
          <a:xfrm>
            <a:off x="6091680" y="3722938"/>
            <a:ext cx="4949631" cy="2288925"/>
          </a:xfrm>
          <a:prstGeom prst="rect">
            <a:avLst/>
          </a:prstGeom>
        </p:spPr>
        <p:txBody>
          <a:bodyPr>
            <a:normAutofit/>
          </a:bodyPr>
          <a:lstStyle/>
          <a:p>
            <a:pPr marL="285750" indent="-285750" defTabSz="896112">
              <a:spcAft>
                <a:spcPts val="600"/>
              </a:spcAft>
              <a:buFont typeface="Arial" panose="020B0604020202020204" pitchFamily="34" charset="0"/>
              <a:buChar char="•"/>
            </a:pPr>
            <a:r>
              <a:rPr lang="en-US" sz="1600" dirty="0"/>
              <a:t>Inform candidates that employment eligibility will be verified upon hire using Form I-9. Ask all applicants if they are authorized to work in the U.S. without specifying their citizenship status.</a:t>
            </a:r>
            <a:endParaRPr lang="en-US" dirty="0"/>
          </a:p>
        </p:txBody>
      </p:sp>
    </p:spTree>
    <p:extLst>
      <p:ext uri="{BB962C8B-B14F-4D97-AF65-F5344CB8AC3E}">
        <p14:creationId xmlns:p14="http://schemas.microsoft.com/office/powerpoint/2010/main" val="2754124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009FBA-0D0E-8BC2-2BB4-FCEC06C82C7F}"/>
              </a:ext>
            </a:extLst>
          </p:cNvPr>
          <p:cNvSpPr>
            <a:spLocks noGrp="1"/>
          </p:cNvSpPr>
          <p:nvPr>
            <p:ph type="title"/>
          </p:nvPr>
        </p:nvSpPr>
        <p:spPr>
          <a:xfrm>
            <a:off x="761801" y="858982"/>
            <a:ext cx="9589765" cy="1432273"/>
          </a:xfrm>
        </p:spPr>
        <p:txBody>
          <a:bodyPr>
            <a:normAutofit/>
          </a:bodyPr>
          <a:lstStyle/>
          <a:p>
            <a:pPr>
              <a:lnSpc>
                <a:spcPct val="90000"/>
              </a:lnSpc>
            </a:pPr>
            <a:r>
              <a:rPr lang="en-US" b="1" dirty="0"/>
              <a:t>General Interview Guidelines to Comply with Employment Laws:</a:t>
            </a:r>
            <a:endParaRPr lang="en-US" dirty="0"/>
          </a:p>
        </p:txBody>
      </p:sp>
      <p:cxnSp>
        <p:nvCxnSpPr>
          <p:cNvPr id="14" name="Straight Connector 1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Rectangle 1">
            <a:extLst>
              <a:ext uri="{FF2B5EF4-FFF2-40B4-BE49-F238E27FC236}">
                <a16:creationId xmlns:a16="http://schemas.microsoft.com/office/drawing/2014/main" id="{57D481BA-0355-7AED-59FE-CEC10DBD216F}"/>
              </a:ext>
            </a:extLst>
          </p:cNvPr>
          <p:cNvGraphicFramePr>
            <a:graphicFrameLocks noGrp="1"/>
          </p:cNvGraphicFramePr>
          <p:nvPr>
            <p:ph idx="1"/>
            <p:extLst>
              <p:ext uri="{D42A27DB-BD31-4B8C-83A1-F6EECF244321}">
                <p14:modId xmlns:p14="http://schemas.microsoft.com/office/powerpoint/2010/main" val="747966276"/>
              </p:ext>
            </p:extLst>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8154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Free Highlighter Pen Read photo and picture">
            <a:extLst>
              <a:ext uri="{FF2B5EF4-FFF2-40B4-BE49-F238E27FC236}">
                <a16:creationId xmlns:a16="http://schemas.microsoft.com/office/drawing/2014/main" id="{BC0253DB-96D7-1757-CB8D-73DE3110DF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80" r="28654" b="-2"/>
          <a:stretch/>
        </p:blipFill>
        <p:spPr bwMode="auto">
          <a:xfrm>
            <a:off x="20" y="-2"/>
            <a:ext cx="4845848" cy="6858002"/>
          </a:xfrm>
          <a:prstGeom prst="rect">
            <a:avLst/>
          </a:prstGeom>
          <a:noFill/>
          <a:extLst>
            <a:ext uri="{909E8E84-426E-40DD-AFC4-6F175D3DCCD1}">
              <a14:hiddenFill xmlns:a14="http://schemas.microsoft.com/office/drawing/2010/main">
                <a:solidFill>
                  <a:srgbClr val="FFFFFF"/>
                </a:solidFill>
              </a14:hiddenFill>
            </a:ext>
          </a:extLst>
        </p:spPr>
      </p:pic>
      <p:sp useBgFill="1">
        <p:nvSpPr>
          <p:cNvPr id="9227" name="Rectangle 922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D75280-E6DC-1DD6-B834-B94388F629CF}"/>
              </a:ext>
            </a:extLst>
          </p:cNvPr>
          <p:cNvSpPr>
            <a:spLocks noGrp="1"/>
          </p:cNvSpPr>
          <p:nvPr>
            <p:ph type="title"/>
          </p:nvPr>
        </p:nvSpPr>
        <p:spPr>
          <a:xfrm>
            <a:off x="5606552" y="858982"/>
            <a:ext cx="4369757" cy="2129878"/>
          </a:xfrm>
        </p:spPr>
        <p:txBody>
          <a:bodyPr>
            <a:normAutofit/>
          </a:bodyPr>
          <a:lstStyle/>
          <a:p>
            <a:r>
              <a:rPr lang="en-US" dirty="0"/>
              <a:t>Handling Volunteered Information</a:t>
            </a:r>
          </a:p>
        </p:txBody>
      </p:sp>
      <p:sp>
        <p:nvSpPr>
          <p:cNvPr id="3" name="Content Placeholder 2">
            <a:extLst>
              <a:ext uri="{FF2B5EF4-FFF2-40B4-BE49-F238E27FC236}">
                <a16:creationId xmlns:a16="http://schemas.microsoft.com/office/drawing/2014/main" id="{BA08BA3D-0DB4-1B5A-F1DA-5B544B837632}"/>
              </a:ext>
            </a:extLst>
          </p:cNvPr>
          <p:cNvSpPr>
            <a:spLocks noGrp="1"/>
          </p:cNvSpPr>
          <p:nvPr>
            <p:ph idx="1"/>
          </p:nvPr>
        </p:nvSpPr>
        <p:spPr>
          <a:xfrm>
            <a:off x="5606551" y="3467499"/>
            <a:ext cx="5537751" cy="3069488"/>
          </a:xfrm>
        </p:spPr>
        <p:txBody>
          <a:bodyPr>
            <a:normAutofit lnSpcReduction="10000"/>
          </a:bodyPr>
          <a:lstStyle/>
          <a:p>
            <a:pPr>
              <a:lnSpc>
                <a:spcPct val="100000"/>
              </a:lnSpc>
            </a:pPr>
            <a:r>
              <a:rPr lang="en-US" sz="1400" dirty="0"/>
              <a:t>During interviews, candidates may sometimes share unsolicited personal information. It's important to know how to handle such disclosures without violating legal guidelines or creating bias.</a:t>
            </a:r>
          </a:p>
          <a:p>
            <a:pPr>
              <a:lnSpc>
                <a:spcPct val="100000"/>
              </a:lnSpc>
            </a:pPr>
            <a:endParaRPr lang="en-US" sz="1400" dirty="0"/>
          </a:p>
          <a:p>
            <a:pPr>
              <a:lnSpc>
                <a:spcPct val="100000"/>
              </a:lnSpc>
            </a:pPr>
            <a:r>
              <a:rPr lang="en-US" sz="1400" b="1" dirty="0"/>
              <a:t>Handling Volunteered Information:</a:t>
            </a:r>
          </a:p>
          <a:p>
            <a:pPr marL="342900" indent="-342900">
              <a:lnSpc>
                <a:spcPct val="100000"/>
              </a:lnSpc>
              <a:buFont typeface="Arial" panose="020B0604020202020204" pitchFamily="34" charset="0"/>
              <a:buChar char="•"/>
            </a:pPr>
            <a:r>
              <a:rPr lang="en-US" sz="1400" b="1" u="sng" dirty="0"/>
              <a:t>Stay Focused on Job-Related Topics</a:t>
            </a:r>
            <a:r>
              <a:rPr lang="en-US" sz="1400" dirty="0"/>
              <a:t>: Politely steer the conversation back to job-related subjects.</a:t>
            </a:r>
            <a:endParaRPr lang="en-US" sz="1200" dirty="0"/>
          </a:p>
          <a:p>
            <a:pPr marL="342900" indent="-342900">
              <a:lnSpc>
                <a:spcPct val="100000"/>
              </a:lnSpc>
              <a:buFont typeface="Arial" panose="020B0604020202020204" pitchFamily="34" charset="0"/>
              <a:buChar char="•"/>
            </a:pPr>
            <a:r>
              <a:rPr lang="en-US" sz="1400" b="1" u="sng" dirty="0"/>
              <a:t>Do Not Record Unsolicited Information</a:t>
            </a:r>
            <a:r>
              <a:rPr lang="en-US" sz="1400" dirty="0"/>
              <a:t>: Avoid making notes of personal information that is not relevant to the job.</a:t>
            </a:r>
          </a:p>
          <a:p>
            <a:pPr marL="342900" indent="-342900">
              <a:lnSpc>
                <a:spcPct val="100000"/>
              </a:lnSpc>
              <a:buFont typeface="Arial" panose="020B0604020202020204" pitchFamily="34" charset="0"/>
              <a:buChar char="•"/>
            </a:pPr>
            <a:r>
              <a:rPr lang="en-US" sz="1400" b="1" u="sng" dirty="0"/>
              <a:t>Do Not Pursue Further Questions</a:t>
            </a:r>
            <a:r>
              <a:rPr lang="en-US" sz="1400" dirty="0"/>
              <a:t>: Do not ask follow-up questions about the volunteered personal information.</a:t>
            </a:r>
          </a:p>
        </p:txBody>
      </p:sp>
      <p:cxnSp>
        <p:nvCxnSpPr>
          <p:cNvPr id="9229" name="Straight Connector 9228">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466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47"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49" name="Rectangle 9248">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D75280-E6DC-1DD6-B834-B94388F629CF}"/>
              </a:ext>
            </a:extLst>
          </p:cNvPr>
          <p:cNvSpPr>
            <a:spLocks noGrp="1"/>
          </p:cNvSpPr>
          <p:nvPr>
            <p:ph type="title"/>
          </p:nvPr>
        </p:nvSpPr>
        <p:spPr>
          <a:xfrm>
            <a:off x="761801" y="296712"/>
            <a:ext cx="9906199" cy="1157242"/>
          </a:xfrm>
        </p:spPr>
        <p:txBody>
          <a:bodyPr>
            <a:normAutofit/>
          </a:bodyPr>
          <a:lstStyle/>
          <a:p>
            <a:pPr algn="ctr"/>
            <a:r>
              <a:rPr lang="en-US" sz="4100" dirty="0"/>
              <a:t>Handling Volunteered Information (cont.)</a:t>
            </a:r>
          </a:p>
        </p:txBody>
      </p:sp>
      <p:cxnSp>
        <p:nvCxnSpPr>
          <p:cNvPr id="9251" name="Straight Connector 9250">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243" name="Content Placeholder 2">
            <a:extLst>
              <a:ext uri="{FF2B5EF4-FFF2-40B4-BE49-F238E27FC236}">
                <a16:creationId xmlns:a16="http://schemas.microsoft.com/office/drawing/2014/main" id="{3CFA4898-2DBC-0527-4FB3-B1D9B093C591}"/>
              </a:ext>
            </a:extLst>
          </p:cNvPr>
          <p:cNvGraphicFramePr>
            <a:graphicFrameLocks noGrp="1"/>
          </p:cNvGraphicFramePr>
          <p:nvPr>
            <p:ph idx="1"/>
            <p:extLst>
              <p:ext uri="{D42A27DB-BD31-4B8C-83A1-F6EECF244321}">
                <p14:modId xmlns:p14="http://schemas.microsoft.com/office/powerpoint/2010/main" val="492696404"/>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4103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Discussing">
            <a:extLst>
              <a:ext uri="{FF2B5EF4-FFF2-40B4-BE49-F238E27FC236}">
                <a16:creationId xmlns:a16="http://schemas.microsoft.com/office/drawing/2014/main" id="{9D138E0D-6D80-281D-3CA7-629BB2EB6D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8" name="Rectangle 17">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F4463-EBC8-7A98-1489-47AC27D93D67}"/>
              </a:ext>
            </a:extLst>
          </p:cNvPr>
          <p:cNvSpPr>
            <a:spLocks noGrp="1"/>
          </p:cNvSpPr>
          <p:nvPr>
            <p:ph type="title"/>
          </p:nvPr>
        </p:nvSpPr>
        <p:spPr>
          <a:xfrm>
            <a:off x="589559" y="871314"/>
            <a:ext cx="4755046" cy="2508616"/>
          </a:xfrm>
        </p:spPr>
        <p:txBody>
          <a:bodyPr vert="horz" lIns="91440" tIns="45720" rIns="91440" bIns="45720" rtlCol="0" anchor="t">
            <a:normAutofit/>
          </a:bodyPr>
          <a:lstStyle/>
          <a:p>
            <a:r>
              <a:rPr lang="en-US" sz="4800" dirty="0">
                <a:solidFill>
                  <a:srgbClr val="FFFFFF"/>
                </a:solidFill>
              </a:rPr>
              <a:t>Preparing for the Interview</a:t>
            </a:r>
          </a:p>
        </p:txBody>
      </p:sp>
      <p:sp useBgFill="1">
        <p:nvSpPr>
          <p:cNvPr id="20" name="Rectangle 19">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2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43A8DB-6889-75F4-02FD-EE7A1C55A667}"/>
              </a:ext>
            </a:extLst>
          </p:cNvPr>
          <p:cNvSpPr>
            <a:spLocks noGrp="1"/>
          </p:cNvSpPr>
          <p:nvPr>
            <p:ph type="title"/>
          </p:nvPr>
        </p:nvSpPr>
        <p:spPr>
          <a:xfrm>
            <a:off x="761801" y="296712"/>
            <a:ext cx="9906199" cy="1157242"/>
          </a:xfrm>
        </p:spPr>
        <p:txBody>
          <a:bodyPr>
            <a:normAutofit/>
          </a:bodyPr>
          <a:lstStyle/>
          <a:p>
            <a:pPr algn="ctr"/>
            <a:r>
              <a:rPr lang="en-US" dirty="0"/>
              <a:t>Pre-Interview Preparation	</a:t>
            </a:r>
            <a:endParaRPr lang="en-US"/>
          </a:p>
        </p:txBody>
      </p:sp>
      <p:cxnSp>
        <p:nvCxnSpPr>
          <p:cNvPr id="22" name="Straight Connector 21">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DF7AE0E-56D4-216A-AED3-67D86D1BA980}"/>
              </a:ext>
            </a:extLst>
          </p:cNvPr>
          <p:cNvGraphicFramePr>
            <a:graphicFrameLocks noGrp="1"/>
          </p:cNvGraphicFramePr>
          <p:nvPr>
            <p:ph idx="1"/>
            <p:extLst>
              <p:ext uri="{D42A27DB-BD31-4B8C-83A1-F6EECF244321}">
                <p14:modId xmlns:p14="http://schemas.microsoft.com/office/powerpoint/2010/main" val="1842124158"/>
              </p:ext>
            </p:extLst>
          </p:nvPr>
        </p:nvGraphicFramePr>
        <p:xfrm>
          <a:off x="1459149" y="2769902"/>
          <a:ext cx="8868184" cy="3470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CA8FCFA-EE8B-0A7F-277E-050A9A7E3D6B}"/>
              </a:ext>
            </a:extLst>
          </p:cNvPr>
          <p:cNvSpPr txBox="1"/>
          <p:nvPr/>
        </p:nvSpPr>
        <p:spPr>
          <a:xfrm>
            <a:off x="651356" y="1882474"/>
            <a:ext cx="9675977" cy="646331"/>
          </a:xfrm>
          <a:prstGeom prst="rect">
            <a:avLst/>
          </a:prstGeom>
          <a:noFill/>
        </p:spPr>
        <p:txBody>
          <a:bodyPr wrap="square">
            <a:spAutoFit/>
          </a:bodyPr>
          <a:lstStyle/>
          <a:p>
            <a:pPr lvl="0"/>
            <a:r>
              <a:rPr lang="en-US" dirty="0"/>
              <a:t>Thorough preparation is essential for effective interviews. It involves screening candidates, setting up a conducive environment, and ensuring all necessary materials are ready. </a:t>
            </a:r>
          </a:p>
        </p:txBody>
      </p:sp>
    </p:spTree>
    <p:extLst>
      <p:ext uri="{BB962C8B-B14F-4D97-AF65-F5344CB8AC3E}">
        <p14:creationId xmlns:p14="http://schemas.microsoft.com/office/powerpoint/2010/main" val="69320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One in a crowd">
            <a:extLst>
              <a:ext uri="{FF2B5EF4-FFF2-40B4-BE49-F238E27FC236}">
                <a16:creationId xmlns:a16="http://schemas.microsoft.com/office/drawing/2014/main" id="{A552A852-D827-9EA0-D9B8-F7C6AF3CDD36}"/>
              </a:ext>
            </a:extLst>
          </p:cNvPr>
          <p:cNvPicPr>
            <a:picLocks noChangeAspect="1"/>
          </p:cNvPicPr>
          <p:nvPr/>
        </p:nvPicPr>
        <p:blipFill rotWithShape="1">
          <a:blip r:embed="rId2"/>
          <a:srcRect l="10252" r="2062"/>
          <a:stretch/>
        </p:blipFill>
        <p:spPr>
          <a:xfrm>
            <a:off x="20" y="2284809"/>
            <a:ext cx="5346777" cy="4573191"/>
          </a:xfrm>
          <a:prstGeom prst="rect">
            <a:avLst/>
          </a:prstGeom>
        </p:spPr>
      </p:pic>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B51BFD-827C-B1DF-B75A-E10AB4AB868E}"/>
              </a:ext>
            </a:extLst>
          </p:cNvPr>
          <p:cNvSpPr>
            <a:spLocks noGrp="1"/>
          </p:cNvSpPr>
          <p:nvPr>
            <p:ph type="title"/>
          </p:nvPr>
        </p:nvSpPr>
        <p:spPr>
          <a:xfrm>
            <a:off x="761801" y="858983"/>
            <a:ext cx="9906799" cy="1161594"/>
          </a:xfrm>
        </p:spPr>
        <p:txBody>
          <a:bodyPr>
            <a:normAutofit/>
          </a:bodyPr>
          <a:lstStyle/>
          <a:p>
            <a:r>
              <a:rPr lang="en-US" dirty="0"/>
              <a:t>Definition and Significance</a:t>
            </a:r>
          </a:p>
        </p:txBody>
      </p:sp>
      <p:sp>
        <p:nvSpPr>
          <p:cNvPr id="3" name="Content Placeholder 2">
            <a:extLst>
              <a:ext uri="{FF2B5EF4-FFF2-40B4-BE49-F238E27FC236}">
                <a16:creationId xmlns:a16="http://schemas.microsoft.com/office/drawing/2014/main" id="{93BF62E8-89BA-3F8D-FF2B-C366FC3303C1}"/>
              </a:ext>
            </a:extLst>
          </p:cNvPr>
          <p:cNvSpPr>
            <a:spLocks noGrp="1"/>
          </p:cNvSpPr>
          <p:nvPr>
            <p:ph idx="1"/>
          </p:nvPr>
        </p:nvSpPr>
        <p:spPr>
          <a:xfrm>
            <a:off x="5797512" y="2638498"/>
            <a:ext cx="5111222" cy="3601581"/>
          </a:xfrm>
        </p:spPr>
        <p:txBody>
          <a:bodyPr anchor="ctr">
            <a:normAutofit/>
          </a:bodyPr>
          <a:lstStyle/>
          <a:p>
            <a:pPr>
              <a:lnSpc>
                <a:spcPct val="100000"/>
              </a:lnSpc>
            </a:pPr>
            <a:r>
              <a:rPr lang="en-US" sz="1700" dirty="0"/>
              <a:t>Effective interviews are crucial for selecting the right candidates and representing the organization positively. They ensure that interviewers are prepared, professional, and fair, reflecting the corporate culture and reducing turnover.</a:t>
            </a:r>
          </a:p>
          <a:p>
            <a:pPr>
              <a:lnSpc>
                <a:spcPct val="100000"/>
              </a:lnSpc>
              <a:buFont typeface="Arial" panose="020B0604020202020204" pitchFamily="34" charset="0"/>
              <a:buChar char="•"/>
            </a:pPr>
            <a:r>
              <a:rPr lang="en-US" sz="1700" dirty="0"/>
              <a:t>Effective interviews lead to better hiring decisions, reducing turnover and training costs.</a:t>
            </a:r>
          </a:p>
          <a:p>
            <a:pPr>
              <a:lnSpc>
                <a:spcPct val="100000"/>
              </a:lnSpc>
              <a:buFont typeface="Arial" panose="020B0604020202020204" pitchFamily="34" charset="0"/>
              <a:buChar char="•"/>
            </a:pPr>
            <a:r>
              <a:rPr lang="en-US" sz="1700" dirty="0"/>
              <a:t>They reflect the organization’s professionalism and respect for candidates.</a:t>
            </a:r>
          </a:p>
          <a:p>
            <a:pPr>
              <a:lnSpc>
                <a:spcPct val="100000"/>
              </a:lnSpc>
              <a:buFont typeface="Arial" panose="020B0604020202020204" pitchFamily="34" charset="0"/>
              <a:buChar char="•"/>
            </a:pPr>
            <a:r>
              <a:rPr lang="en-US" sz="1700" dirty="0"/>
              <a:t>Structured and fair interviews help ensure compliance with employment laws.</a:t>
            </a:r>
          </a:p>
          <a:p>
            <a:pPr>
              <a:lnSpc>
                <a:spcPct val="100000"/>
              </a:lnSpc>
            </a:pPr>
            <a:endParaRPr lang="en-US" sz="1700" dirty="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4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a:extLst>
              <a:ext uri="{FF2B5EF4-FFF2-40B4-BE49-F238E27FC236}">
                <a16:creationId xmlns:a16="http://schemas.microsoft.com/office/drawing/2014/main" id="{1CE65508-FD1C-AE22-2546-18EE75774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208" y="219264"/>
            <a:ext cx="2071991" cy="20719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1D36A2-31C4-D3A9-810D-6ABF8C88F5AD}"/>
              </a:ext>
            </a:extLst>
          </p:cNvPr>
          <p:cNvSpPr>
            <a:spLocks noGrp="1"/>
          </p:cNvSpPr>
          <p:nvPr>
            <p:ph type="title"/>
          </p:nvPr>
        </p:nvSpPr>
        <p:spPr/>
        <p:txBody>
          <a:bodyPr/>
          <a:lstStyle/>
          <a:p>
            <a:r>
              <a:rPr lang="en-US" dirty="0"/>
              <a:t>Equal Opportunity</a:t>
            </a:r>
          </a:p>
        </p:txBody>
      </p:sp>
      <p:sp>
        <p:nvSpPr>
          <p:cNvPr id="3" name="Content Placeholder 2">
            <a:extLst>
              <a:ext uri="{FF2B5EF4-FFF2-40B4-BE49-F238E27FC236}">
                <a16:creationId xmlns:a16="http://schemas.microsoft.com/office/drawing/2014/main" id="{CBA6BFC1-43B6-4F60-8899-F9A9731F1A13}"/>
              </a:ext>
            </a:extLst>
          </p:cNvPr>
          <p:cNvSpPr>
            <a:spLocks noGrp="1"/>
          </p:cNvSpPr>
          <p:nvPr>
            <p:ph idx="1"/>
          </p:nvPr>
        </p:nvSpPr>
        <p:spPr/>
        <p:txBody>
          <a:bodyPr>
            <a:normAutofit fontScale="92500" lnSpcReduction="20000"/>
          </a:bodyPr>
          <a:lstStyle/>
          <a:p>
            <a:r>
              <a:rPr lang="en-US" b="1" dirty="0"/>
              <a:t>Commitment to Fairness</a:t>
            </a:r>
            <a:r>
              <a:rPr lang="en-US" dirty="0"/>
              <a:t>: Ensure all candidates are given an equal opportunity regardless of background.</a:t>
            </a:r>
          </a:p>
          <a:p>
            <a:r>
              <a:rPr lang="en-US" b="1" dirty="0"/>
              <a:t>Avoiding Bias</a:t>
            </a:r>
            <a:r>
              <a:rPr lang="en-US" dirty="0"/>
              <a:t>: Do not rely on the "good </a:t>
            </a:r>
            <a:r>
              <a:rPr lang="en-US" dirty="0" err="1"/>
              <a:t>ol</a:t>
            </a:r>
            <a:r>
              <a:rPr lang="en-US" dirty="0"/>
              <a:t>' boy" system of recommendations where candidates are favored due to personal connections.</a:t>
            </a:r>
          </a:p>
          <a:p>
            <a:r>
              <a:rPr lang="en-US" b="1" dirty="0"/>
              <a:t>Position-Relevant Questions</a:t>
            </a:r>
            <a:r>
              <a:rPr lang="en-US" dirty="0"/>
              <a:t>: Ask questions directly related to the position to assess relevant skills and qualifications.</a:t>
            </a:r>
          </a:p>
          <a:p>
            <a:r>
              <a:rPr lang="en-US" b="1" dirty="0"/>
              <a:t>Scoring System</a:t>
            </a:r>
            <a:r>
              <a:rPr lang="en-US" dirty="0"/>
              <a:t>: Use a scaled 1-5 point system to rate responses and avoid bias.</a:t>
            </a:r>
          </a:p>
          <a:p>
            <a:r>
              <a:rPr lang="en-US" b="1" dirty="0"/>
              <a:t>Panel Interviews</a:t>
            </a:r>
            <a:r>
              <a:rPr lang="en-US" dirty="0"/>
              <a:t>: Best practice is to use two interviewers to provide balanced perspectives and reduce individual bias.</a:t>
            </a:r>
          </a:p>
        </p:txBody>
      </p:sp>
    </p:spTree>
    <p:extLst>
      <p:ext uri="{BB962C8B-B14F-4D97-AF65-F5344CB8AC3E}">
        <p14:creationId xmlns:p14="http://schemas.microsoft.com/office/powerpoint/2010/main" val="52987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AFC4B5-6620-9E5B-1888-750D208EE5D3}"/>
              </a:ext>
            </a:extLst>
          </p:cNvPr>
          <p:cNvSpPr>
            <a:spLocks noGrp="1"/>
          </p:cNvSpPr>
          <p:nvPr>
            <p:ph type="title"/>
          </p:nvPr>
        </p:nvSpPr>
        <p:spPr>
          <a:xfrm>
            <a:off x="6788582" y="858983"/>
            <a:ext cx="3968783" cy="2021378"/>
          </a:xfrm>
        </p:spPr>
        <p:txBody>
          <a:bodyPr>
            <a:normAutofit/>
          </a:bodyPr>
          <a:lstStyle/>
          <a:p>
            <a:r>
              <a:rPr lang="en-US" sz="4800"/>
              <a:t>Reviewing Job Descriptions</a:t>
            </a:r>
          </a:p>
        </p:txBody>
      </p:sp>
      <p:pic>
        <p:nvPicPr>
          <p:cNvPr id="5" name="Picture 4" descr="Glasses on top of a book">
            <a:extLst>
              <a:ext uri="{FF2B5EF4-FFF2-40B4-BE49-F238E27FC236}">
                <a16:creationId xmlns:a16="http://schemas.microsoft.com/office/drawing/2014/main" id="{A6FF9CC7-99B7-F616-C34B-2E625506A59E}"/>
              </a:ext>
            </a:extLst>
          </p:cNvPr>
          <p:cNvPicPr>
            <a:picLocks noChangeAspect="1"/>
          </p:cNvPicPr>
          <p:nvPr/>
        </p:nvPicPr>
        <p:blipFill rotWithShape="1">
          <a:blip r:embed="rId2"/>
          <a:srcRect l="6888" r="31528" b="-1"/>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71558F82-5C14-B266-AC26-EB98D5EADA72}"/>
              </a:ext>
            </a:extLst>
          </p:cNvPr>
          <p:cNvSpPr>
            <a:spLocks noGrp="1"/>
          </p:cNvSpPr>
          <p:nvPr>
            <p:ph idx="1"/>
          </p:nvPr>
        </p:nvSpPr>
        <p:spPr>
          <a:xfrm>
            <a:off x="6788582" y="3282696"/>
            <a:ext cx="4164763" cy="3166742"/>
          </a:xfrm>
        </p:spPr>
        <p:txBody>
          <a:bodyPr anchor="ctr">
            <a:normAutofit/>
          </a:bodyPr>
          <a:lstStyle/>
          <a:p>
            <a:pPr>
              <a:lnSpc>
                <a:spcPct val="100000"/>
              </a:lnSpc>
            </a:pPr>
            <a:r>
              <a:rPr lang="en-US" sz="1200" dirty="0"/>
              <a:t>Reviewing the job description and candidate materials is crucial for understanding the role and aligning interview questions accordingly. It is important to work with your HR Department to communicate how the position will provide for the job need.</a:t>
            </a:r>
          </a:p>
          <a:p>
            <a:pPr>
              <a:lnSpc>
                <a:spcPct val="100000"/>
              </a:lnSpc>
            </a:pPr>
            <a:r>
              <a:rPr lang="en-US" sz="1200" b="1" dirty="0"/>
              <a:t>Understand the Role: </a:t>
            </a:r>
            <a:r>
              <a:rPr lang="en-US" sz="1200" dirty="0"/>
              <a:t>Thoroughly review the job description to grasp the key responsibilities and required skills.</a:t>
            </a:r>
          </a:p>
          <a:p>
            <a:pPr>
              <a:lnSpc>
                <a:spcPct val="100000"/>
              </a:lnSpc>
            </a:pPr>
            <a:r>
              <a:rPr lang="en-US" sz="1200" b="1" dirty="0"/>
              <a:t>Coordinate with HR: </a:t>
            </a:r>
            <a:r>
              <a:rPr lang="en-US" sz="1200" dirty="0"/>
              <a:t>Establish the core functions and aspects of your vacant position and target specific knowledge, skills, and abilities you want as minimum qualifications in the job description.</a:t>
            </a:r>
          </a:p>
          <a:p>
            <a:pPr>
              <a:lnSpc>
                <a:spcPct val="100000"/>
              </a:lnSpc>
            </a:pPr>
            <a:r>
              <a:rPr lang="en-US" sz="1200" b="1" dirty="0"/>
              <a:t>Candidate Materials: </a:t>
            </a:r>
            <a:r>
              <a:rPr lang="en-US" sz="1200" dirty="0"/>
              <a:t>Go through resumes and applications immediately before the interview.</a:t>
            </a:r>
          </a:p>
        </p:txBody>
      </p:sp>
      <p:cxnSp>
        <p:nvCxnSpPr>
          <p:cNvPr id="26" name="Straight Connector 2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006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898B21-E47D-3513-55FC-503FB2538317}"/>
              </a:ext>
            </a:extLst>
          </p:cNvPr>
          <p:cNvSpPr>
            <a:spLocks noGrp="1"/>
          </p:cNvSpPr>
          <p:nvPr>
            <p:ph type="title"/>
          </p:nvPr>
        </p:nvSpPr>
        <p:spPr>
          <a:xfrm>
            <a:off x="761802" y="858982"/>
            <a:ext cx="3451060" cy="5152933"/>
          </a:xfrm>
        </p:spPr>
        <p:txBody>
          <a:bodyPr>
            <a:normAutofit/>
          </a:bodyPr>
          <a:lstStyle/>
          <a:p>
            <a:r>
              <a:rPr lang="en-US"/>
              <a:t>Preparing Questions</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A6DFCEB-BED0-E2A4-B5F9-CF56B0E50DEC}"/>
              </a:ext>
            </a:extLst>
          </p:cNvPr>
          <p:cNvGraphicFramePr>
            <a:graphicFrameLocks noGrp="1"/>
          </p:cNvGraphicFramePr>
          <p:nvPr>
            <p:ph idx="1"/>
            <p:extLst>
              <p:ext uri="{D42A27DB-BD31-4B8C-83A1-F6EECF244321}">
                <p14:modId xmlns:p14="http://schemas.microsoft.com/office/powerpoint/2010/main" val="2374369690"/>
              </p:ext>
            </p:extLst>
          </p:nvPr>
        </p:nvGraphicFramePr>
        <p:xfrm>
          <a:off x="5904689" y="1848255"/>
          <a:ext cx="4811603" cy="4673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6CF5202B-5112-9429-217E-4B8A13DF7028}"/>
              </a:ext>
            </a:extLst>
          </p:cNvPr>
          <p:cNvSpPr txBox="1"/>
          <p:nvPr/>
        </p:nvSpPr>
        <p:spPr>
          <a:xfrm>
            <a:off x="5219527" y="671607"/>
            <a:ext cx="6181926" cy="923330"/>
          </a:xfrm>
          <a:prstGeom prst="rect">
            <a:avLst/>
          </a:prstGeom>
          <a:noFill/>
        </p:spPr>
        <p:txBody>
          <a:bodyPr wrap="square">
            <a:spAutoFit/>
          </a:bodyPr>
          <a:lstStyle/>
          <a:p>
            <a:pPr lvl="0"/>
            <a:r>
              <a:rPr lang="en-US" dirty="0"/>
              <a:t>Structured and relevant questions are vital for an effective interview. They help in assessing the candidate’s qualifications and fit for the role.</a:t>
            </a:r>
          </a:p>
        </p:txBody>
      </p:sp>
    </p:spTree>
    <p:extLst>
      <p:ext uri="{BB962C8B-B14F-4D97-AF65-F5344CB8AC3E}">
        <p14:creationId xmlns:p14="http://schemas.microsoft.com/office/powerpoint/2010/main" val="2998083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01649-6270-FAAE-6F42-12EE07CF7278}"/>
              </a:ext>
            </a:extLst>
          </p:cNvPr>
          <p:cNvSpPr>
            <a:spLocks noGrp="1"/>
          </p:cNvSpPr>
          <p:nvPr>
            <p:ph type="title"/>
          </p:nvPr>
        </p:nvSpPr>
        <p:spPr>
          <a:xfrm>
            <a:off x="761801" y="296712"/>
            <a:ext cx="9906199" cy="1157242"/>
          </a:xfrm>
        </p:spPr>
        <p:txBody>
          <a:bodyPr>
            <a:normAutofit/>
          </a:bodyPr>
          <a:lstStyle/>
          <a:p>
            <a:pPr algn="ctr"/>
            <a:r>
              <a:rPr lang="en-US"/>
              <a:t>Types of Interview Questions</a:t>
            </a:r>
          </a:p>
        </p:txBody>
      </p:sp>
      <p:cxnSp>
        <p:nvCxnSpPr>
          <p:cNvPr id="37" name="Straight Connector 36">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784AE8CC-B3E6-CF71-224A-AF5A56426185}"/>
              </a:ext>
            </a:extLst>
          </p:cNvPr>
          <p:cNvGraphicFramePr>
            <a:graphicFrameLocks noGrp="1"/>
          </p:cNvGraphicFramePr>
          <p:nvPr>
            <p:ph idx="1"/>
            <p:extLst>
              <p:ext uri="{D42A27DB-BD31-4B8C-83A1-F6EECF244321}">
                <p14:modId xmlns:p14="http://schemas.microsoft.com/office/powerpoint/2010/main" val="2026899603"/>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1235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D3FCDC-A1A9-62E9-FB1E-B1AE27EFA6F5}"/>
              </a:ext>
            </a:extLst>
          </p:cNvPr>
          <p:cNvSpPr>
            <a:spLocks noGrp="1"/>
          </p:cNvSpPr>
          <p:nvPr>
            <p:ph type="title"/>
          </p:nvPr>
        </p:nvSpPr>
        <p:spPr>
          <a:xfrm>
            <a:off x="761801" y="296712"/>
            <a:ext cx="9906199" cy="1157242"/>
          </a:xfrm>
        </p:spPr>
        <p:txBody>
          <a:bodyPr>
            <a:normAutofit/>
          </a:bodyPr>
          <a:lstStyle/>
          <a:p>
            <a:pPr algn="ctr"/>
            <a:r>
              <a:rPr lang="en-US" dirty="0"/>
              <a:t>Tailoring Questions</a:t>
            </a:r>
            <a:endParaRPr lang="en-US"/>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3203CD8-9157-2A69-E0F1-FF79865EECD7}"/>
              </a:ext>
            </a:extLst>
          </p:cNvPr>
          <p:cNvGraphicFramePr>
            <a:graphicFrameLocks noGrp="1"/>
          </p:cNvGraphicFramePr>
          <p:nvPr>
            <p:ph idx="1"/>
            <p:extLst>
              <p:ext uri="{D42A27DB-BD31-4B8C-83A1-F6EECF244321}">
                <p14:modId xmlns:p14="http://schemas.microsoft.com/office/powerpoint/2010/main" val="3185888981"/>
              </p:ext>
            </p:extLst>
          </p:nvPr>
        </p:nvGraphicFramePr>
        <p:xfrm>
          <a:off x="1141378" y="2405958"/>
          <a:ext cx="9526621" cy="3722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DFB7E2C-8B15-67E3-DCE3-1E82DCCC5729}"/>
              </a:ext>
            </a:extLst>
          </p:cNvPr>
          <p:cNvSpPr txBox="1"/>
          <p:nvPr/>
        </p:nvSpPr>
        <p:spPr>
          <a:xfrm>
            <a:off x="1141378" y="1759627"/>
            <a:ext cx="9659566" cy="646331"/>
          </a:xfrm>
          <a:prstGeom prst="rect">
            <a:avLst/>
          </a:prstGeom>
          <a:noFill/>
        </p:spPr>
        <p:txBody>
          <a:bodyPr wrap="square">
            <a:spAutoFit/>
          </a:bodyPr>
          <a:lstStyle/>
          <a:p>
            <a:pPr lvl="0"/>
            <a:r>
              <a:rPr lang="en-US" dirty="0"/>
              <a:t>Tailoring interview questions to the specific role and its requirements ensures that you gather relevant information about the candidate’s suitability.</a:t>
            </a:r>
          </a:p>
        </p:txBody>
      </p:sp>
    </p:spTree>
    <p:extLst>
      <p:ext uri="{BB962C8B-B14F-4D97-AF65-F5344CB8AC3E}">
        <p14:creationId xmlns:p14="http://schemas.microsoft.com/office/powerpoint/2010/main" val="2323020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5BA78-71F3-B58C-7C24-72F2962FA6B0}"/>
              </a:ext>
            </a:extLst>
          </p:cNvPr>
          <p:cNvSpPr>
            <a:spLocks noGrp="1"/>
          </p:cNvSpPr>
          <p:nvPr>
            <p:ph type="title"/>
          </p:nvPr>
        </p:nvSpPr>
        <p:spPr>
          <a:xfrm>
            <a:off x="6788582" y="858983"/>
            <a:ext cx="3968783" cy="2021378"/>
          </a:xfrm>
        </p:spPr>
        <p:txBody>
          <a:bodyPr>
            <a:normAutofit/>
          </a:bodyPr>
          <a:lstStyle/>
          <a:p>
            <a:r>
              <a:rPr lang="en-US" dirty="0"/>
              <a:t>Avoiding Illegal Questions</a:t>
            </a:r>
          </a:p>
        </p:txBody>
      </p:sp>
      <p:pic>
        <p:nvPicPr>
          <p:cNvPr id="5" name="Picture 4" descr="Exclamation mark on a yellow background">
            <a:extLst>
              <a:ext uri="{FF2B5EF4-FFF2-40B4-BE49-F238E27FC236}">
                <a16:creationId xmlns:a16="http://schemas.microsoft.com/office/drawing/2014/main" id="{D109D915-1D1D-1E71-5A78-41C7E735D097}"/>
              </a:ext>
            </a:extLst>
          </p:cNvPr>
          <p:cNvPicPr>
            <a:picLocks noChangeAspect="1"/>
          </p:cNvPicPr>
          <p:nvPr/>
        </p:nvPicPr>
        <p:blipFill rotWithShape="1">
          <a:blip r:embed="rId2"/>
          <a:srcRect l="21600" r="8683"/>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7E9DF1EE-2C52-F0CF-8507-B4668FFD8A02}"/>
              </a:ext>
            </a:extLst>
          </p:cNvPr>
          <p:cNvSpPr>
            <a:spLocks noGrp="1"/>
          </p:cNvSpPr>
          <p:nvPr>
            <p:ph idx="1"/>
          </p:nvPr>
        </p:nvSpPr>
        <p:spPr>
          <a:xfrm>
            <a:off x="6459168" y="2636196"/>
            <a:ext cx="4610910" cy="4075889"/>
          </a:xfrm>
        </p:spPr>
        <p:txBody>
          <a:bodyPr anchor="ctr">
            <a:normAutofit/>
          </a:bodyPr>
          <a:lstStyle/>
          <a:p>
            <a:pPr>
              <a:lnSpc>
                <a:spcPct val="100000"/>
              </a:lnSpc>
            </a:pPr>
            <a:r>
              <a:rPr lang="en-US" sz="1050" dirty="0"/>
              <a:t>It's crucial to avoid questions that could be considered discriminatory or irrelevant to the job. This helps ensure compliance with legal standards and promotes a fair hiring process.</a:t>
            </a:r>
          </a:p>
          <a:p>
            <a:pPr>
              <a:lnSpc>
                <a:spcPct val="100000"/>
              </a:lnSpc>
            </a:pPr>
            <a:r>
              <a:rPr lang="en-US" sz="1050" b="1" dirty="0"/>
              <a:t>Examples of Illegal Questions:</a:t>
            </a:r>
            <a:endParaRPr lang="en-US" sz="1050" dirty="0"/>
          </a:p>
          <a:p>
            <a:pPr lvl="1">
              <a:lnSpc>
                <a:spcPct val="100000"/>
              </a:lnSpc>
            </a:pPr>
            <a:r>
              <a:rPr lang="en-US" sz="1050" b="1" dirty="0"/>
              <a:t>Age</a:t>
            </a:r>
            <a:r>
              <a:rPr lang="en-US" sz="1050" dirty="0"/>
              <a:t>: "How old are you?" Instead, ask: "Do you meet the age requirement for this job?"</a:t>
            </a:r>
          </a:p>
          <a:p>
            <a:pPr lvl="1">
              <a:lnSpc>
                <a:spcPct val="100000"/>
              </a:lnSpc>
            </a:pPr>
            <a:r>
              <a:rPr lang="en-US" sz="1050" b="1" dirty="0"/>
              <a:t>Marital Status</a:t>
            </a:r>
            <a:r>
              <a:rPr lang="en-US" sz="1050" dirty="0"/>
              <a:t>: "Are you married?" Instead, ask: "Are you available to travel as required by this job?"</a:t>
            </a:r>
          </a:p>
          <a:p>
            <a:pPr lvl="1">
              <a:lnSpc>
                <a:spcPct val="100000"/>
              </a:lnSpc>
            </a:pPr>
            <a:r>
              <a:rPr lang="en-US" sz="1050" b="1" dirty="0"/>
              <a:t>Religion</a:t>
            </a:r>
            <a:r>
              <a:rPr lang="en-US" sz="1050" dirty="0"/>
              <a:t>: "What is your religion?" Instead, ask: "Are you available to work the required schedule?"</a:t>
            </a:r>
          </a:p>
          <a:p>
            <a:pPr lvl="1">
              <a:lnSpc>
                <a:spcPct val="100000"/>
              </a:lnSpc>
            </a:pPr>
            <a:r>
              <a:rPr lang="en-US" sz="1050" b="1" dirty="0"/>
              <a:t>Disability</a:t>
            </a:r>
            <a:r>
              <a:rPr lang="en-US" sz="1050" dirty="0"/>
              <a:t>: "Do you have any disabilities?" Instead, ask: "Can you perform the job duties with or without reasonable accommodations?"</a:t>
            </a:r>
            <a:endParaRPr lang="en-US" sz="1050" b="1" dirty="0"/>
          </a:p>
          <a:p>
            <a:pPr>
              <a:lnSpc>
                <a:spcPct val="100000"/>
              </a:lnSpc>
            </a:pPr>
            <a:endParaRPr lang="en-US" sz="1050" b="1" dirty="0"/>
          </a:p>
          <a:p>
            <a:pPr>
              <a:lnSpc>
                <a:spcPct val="100000"/>
              </a:lnSpc>
            </a:pPr>
            <a:r>
              <a:rPr lang="en-US" sz="1050" b="1" dirty="0"/>
              <a:t>Strategies to Avoid Illegal Questions</a:t>
            </a:r>
          </a:p>
          <a:p>
            <a:pPr lvl="1">
              <a:lnSpc>
                <a:spcPct val="100000"/>
              </a:lnSpc>
            </a:pPr>
            <a:r>
              <a:rPr lang="en-US" sz="1050" dirty="0"/>
              <a:t>Focus on the candidate’s ability to perform job-related tasks.</a:t>
            </a:r>
          </a:p>
          <a:p>
            <a:pPr lvl="1">
              <a:lnSpc>
                <a:spcPct val="100000"/>
              </a:lnSpc>
            </a:pPr>
            <a:r>
              <a:rPr lang="en-US" sz="1050" dirty="0"/>
              <a:t>Ensure all questions are relevant to the job requirements.</a:t>
            </a:r>
          </a:p>
          <a:p>
            <a:pPr lvl="1">
              <a:lnSpc>
                <a:spcPct val="100000"/>
              </a:lnSpc>
            </a:pPr>
            <a:r>
              <a:rPr lang="en-US" sz="1050" dirty="0"/>
              <a:t>Avoid making assumptions based on personal characteristics.</a:t>
            </a:r>
          </a:p>
          <a:p>
            <a:pPr>
              <a:lnSpc>
                <a:spcPct val="100000"/>
              </a:lnSpc>
            </a:pPr>
            <a:endParaRPr lang="en-US" sz="500" dirty="0"/>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E017B5A-D87D-0696-E807-B02E8F5F7F02}"/>
              </a:ext>
            </a:extLst>
          </p:cNvPr>
          <p:cNvSpPr txBox="1"/>
          <p:nvPr/>
        </p:nvSpPr>
        <p:spPr>
          <a:xfrm>
            <a:off x="523844" y="535020"/>
            <a:ext cx="5079288" cy="2554545"/>
          </a:xfrm>
          <a:prstGeom prst="rect">
            <a:avLst/>
          </a:prstGeom>
          <a:noFill/>
        </p:spPr>
        <p:txBody>
          <a:bodyPr wrap="square" rtlCol="0">
            <a:spAutoFit/>
          </a:bodyPr>
          <a:lstStyle/>
          <a:p>
            <a:pPr>
              <a:lnSpc>
                <a:spcPct val="100000"/>
              </a:lnSpc>
            </a:pPr>
            <a:r>
              <a:rPr lang="en-US" sz="3200" b="1" i="1" u="sng" dirty="0"/>
              <a:t>I</a:t>
            </a:r>
            <a:r>
              <a:rPr lang="en-US" sz="3200" b="1" i="1" u="sng" dirty="0">
                <a:effectLst/>
              </a:rPr>
              <a:t>t's easier to stop something from happening in the first place than to repair the damage after it has happened.</a:t>
            </a:r>
            <a:endParaRPr lang="en-US" sz="3200" i="1" dirty="0"/>
          </a:p>
        </p:txBody>
      </p:sp>
    </p:spTree>
    <p:extLst>
      <p:ext uri="{BB962C8B-B14F-4D97-AF65-F5344CB8AC3E}">
        <p14:creationId xmlns:p14="http://schemas.microsoft.com/office/powerpoint/2010/main" val="426228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rge skydiving group mid-air">
            <a:extLst>
              <a:ext uri="{FF2B5EF4-FFF2-40B4-BE49-F238E27FC236}">
                <a16:creationId xmlns:a16="http://schemas.microsoft.com/office/drawing/2014/main" id="{35D5C219-2C97-F6AA-0597-E337763F96EA}"/>
              </a:ext>
            </a:extLst>
          </p:cNvPr>
          <p:cNvPicPr>
            <a:picLocks noChangeAspect="1"/>
          </p:cNvPicPr>
          <p:nvPr/>
        </p:nvPicPr>
        <p:blipFill rotWithShape="1">
          <a:blip r:embed="rId2"/>
          <a:srcRect l="27090" r="25922"/>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3A25E3-CF1B-4D80-626A-8C5B96F7396F}"/>
              </a:ext>
            </a:extLst>
          </p:cNvPr>
          <p:cNvSpPr>
            <a:spLocks noGrp="1"/>
          </p:cNvSpPr>
          <p:nvPr>
            <p:ph type="title"/>
          </p:nvPr>
        </p:nvSpPr>
        <p:spPr>
          <a:xfrm>
            <a:off x="5606552" y="858982"/>
            <a:ext cx="4369757" cy="2129878"/>
          </a:xfrm>
        </p:spPr>
        <p:txBody>
          <a:bodyPr>
            <a:normAutofit/>
          </a:bodyPr>
          <a:lstStyle/>
          <a:p>
            <a:r>
              <a:rPr lang="en-US" dirty="0"/>
              <a:t>Activity</a:t>
            </a:r>
          </a:p>
        </p:txBody>
      </p:sp>
      <p:sp>
        <p:nvSpPr>
          <p:cNvPr id="3" name="Content Placeholder 2">
            <a:extLst>
              <a:ext uri="{FF2B5EF4-FFF2-40B4-BE49-F238E27FC236}">
                <a16:creationId xmlns:a16="http://schemas.microsoft.com/office/drawing/2014/main" id="{B967905B-32B5-9823-9C11-CC8DE6F1AEF2}"/>
              </a:ext>
            </a:extLst>
          </p:cNvPr>
          <p:cNvSpPr>
            <a:spLocks noGrp="1"/>
          </p:cNvSpPr>
          <p:nvPr>
            <p:ph idx="1"/>
          </p:nvPr>
        </p:nvSpPr>
        <p:spPr>
          <a:xfrm>
            <a:off x="5350216" y="3239335"/>
            <a:ext cx="6060330" cy="3414384"/>
          </a:xfrm>
        </p:spPr>
        <p:txBody>
          <a:bodyPr>
            <a:normAutofit lnSpcReduction="10000"/>
          </a:bodyPr>
          <a:lstStyle/>
          <a:p>
            <a:pPr>
              <a:lnSpc>
                <a:spcPct val="100000"/>
              </a:lnSpc>
            </a:pPr>
            <a:r>
              <a:rPr lang="en-US" sz="1800" dirty="0"/>
              <a:t>Create two or three interview questions that are:</a:t>
            </a:r>
          </a:p>
          <a:p>
            <a:pPr marL="457200" indent="-457200">
              <a:lnSpc>
                <a:spcPct val="100000"/>
              </a:lnSpc>
              <a:buFont typeface="+mj-lt"/>
              <a:buAutoNum type="arabicPeriod"/>
            </a:pPr>
            <a:r>
              <a:rPr lang="en-US" sz="1800" dirty="0"/>
              <a:t>Can be rated for competence</a:t>
            </a:r>
          </a:p>
          <a:p>
            <a:pPr marL="685800" lvl="1" indent="-457200">
              <a:lnSpc>
                <a:spcPct val="100000"/>
              </a:lnSpc>
              <a:buFont typeface="+mj-lt"/>
              <a:buAutoNum type="arabicParenR"/>
            </a:pPr>
            <a:r>
              <a:rPr lang="en-US" sz="1800" dirty="0"/>
              <a:t>The applicant has no experience.</a:t>
            </a:r>
          </a:p>
          <a:p>
            <a:pPr marL="685800" lvl="1" indent="-457200">
              <a:lnSpc>
                <a:spcPct val="100000"/>
              </a:lnSpc>
              <a:buFont typeface="+mj-lt"/>
              <a:buAutoNum type="arabicParenR"/>
            </a:pPr>
            <a:r>
              <a:rPr lang="en-US" sz="1800" dirty="0"/>
              <a:t>The applicant has limited experience.</a:t>
            </a:r>
          </a:p>
          <a:p>
            <a:pPr marL="685800" lvl="1" indent="-457200">
              <a:lnSpc>
                <a:spcPct val="100000"/>
              </a:lnSpc>
              <a:buFont typeface="+mj-lt"/>
              <a:buAutoNum type="arabicParenR"/>
            </a:pPr>
            <a:r>
              <a:rPr lang="en-US" sz="1800" dirty="0"/>
              <a:t>The applicant has adequate experience.</a:t>
            </a:r>
          </a:p>
          <a:p>
            <a:pPr marL="685800" lvl="1" indent="-457200">
              <a:lnSpc>
                <a:spcPct val="100000"/>
              </a:lnSpc>
              <a:buFont typeface="+mj-lt"/>
              <a:buAutoNum type="arabicParenR"/>
            </a:pPr>
            <a:r>
              <a:rPr lang="en-US" sz="1800" dirty="0"/>
              <a:t>The applicant has significant experience.</a:t>
            </a:r>
          </a:p>
          <a:p>
            <a:pPr marL="685800" lvl="1" indent="-457200">
              <a:lnSpc>
                <a:spcPct val="100000"/>
              </a:lnSpc>
              <a:buFont typeface="+mj-lt"/>
              <a:buAutoNum type="arabicParenR"/>
            </a:pPr>
            <a:r>
              <a:rPr lang="en-US" sz="1800" dirty="0"/>
              <a:t>The applicant demonstrates mastery in this skill.</a:t>
            </a:r>
          </a:p>
          <a:p>
            <a:pPr marL="457200" indent="-457200">
              <a:lnSpc>
                <a:spcPct val="100000"/>
              </a:lnSpc>
              <a:buFont typeface="+mj-lt"/>
              <a:buAutoNum type="arabicPeriod"/>
            </a:pPr>
            <a:r>
              <a:rPr lang="en-US" sz="1800" dirty="0"/>
              <a:t>A Situational, Behavioral, or Competency-Based question</a:t>
            </a:r>
          </a:p>
          <a:p>
            <a:pPr marL="457200" indent="-457200">
              <a:lnSpc>
                <a:spcPct val="100000"/>
              </a:lnSpc>
              <a:buFont typeface="+mj-lt"/>
              <a:buAutoNum type="arabicPeriod"/>
            </a:pPr>
            <a:r>
              <a:rPr lang="en-US" sz="1800" dirty="0"/>
              <a:t>Structured &amp; Relevant to a position in your department</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125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Discussing">
            <a:extLst>
              <a:ext uri="{FF2B5EF4-FFF2-40B4-BE49-F238E27FC236}">
                <a16:creationId xmlns:a16="http://schemas.microsoft.com/office/drawing/2014/main" id="{9D138E0D-6D80-281D-3CA7-629BB2EB6D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8" name="Rectangle 17">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F4463-EBC8-7A98-1489-47AC27D93D67}"/>
              </a:ext>
            </a:extLst>
          </p:cNvPr>
          <p:cNvSpPr>
            <a:spLocks noGrp="1"/>
          </p:cNvSpPr>
          <p:nvPr>
            <p:ph type="title"/>
          </p:nvPr>
        </p:nvSpPr>
        <p:spPr>
          <a:xfrm>
            <a:off x="589559" y="871314"/>
            <a:ext cx="4755046" cy="2508616"/>
          </a:xfrm>
        </p:spPr>
        <p:txBody>
          <a:bodyPr vert="horz" lIns="91440" tIns="45720" rIns="91440" bIns="45720" rtlCol="0" anchor="t">
            <a:normAutofit/>
          </a:bodyPr>
          <a:lstStyle/>
          <a:p>
            <a:r>
              <a:rPr lang="en-US" sz="4000" b="1" dirty="0">
                <a:solidFill>
                  <a:schemeClr val="bg1"/>
                </a:solidFill>
              </a:rPr>
              <a:t>Analyzing Interview Data and Making Decisions</a:t>
            </a:r>
            <a:endParaRPr lang="en-US" sz="8000" b="1" dirty="0">
              <a:solidFill>
                <a:schemeClr val="bg1"/>
              </a:solidFill>
            </a:endParaRPr>
          </a:p>
        </p:txBody>
      </p:sp>
      <p:sp useBgFill="1">
        <p:nvSpPr>
          <p:cNvPr id="20" name="Rectangle 19">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65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hite arrows going to the red target">
            <a:extLst>
              <a:ext uri="{FF2B5EF4-FFF2-40B4-BE49-F238E27FC236}">
                <a16:creationId xmlns:a16="http://schemas.microsoft.com/office/drawing/2014/main" id="{1D46BF5F-8B2B-56CD-E8B9-7A9EF762C608}"/>
              </a:ext>
            </a:extLst>
          </p:cNvPr>
          <p:cNvPicPr>
            <a:picLocks noChangeAspect="1"/>
          </p:cNvPicPr>
          <p:nvPr/>
        </p:nvPicPr>
        <p:blipFill rotWithShape="1">
          <a:blip r:embed="rId2"/>
          <a:srcRect l="21959"/>
          <a:stretch/>
        </p:blipFill>
        <p:spPr>
          <a:xfrm>
            <a:off x="20" y="2284809"/>
            <a:ext cx="5346777" cy="4573191"/>
          </a:xfrm>
          <a:prstGeom prst="rect">
            <a:avLst/>
          </a:prstGeom>
        </p:spPr>
      </p:pic>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3FF5AB-B467-194B-8C21-8E8C2CDADEAD}"/>
              </a:ext>
            </a:extLst>
          </p:cNvPr>
          <p:cNvSpPr>
            <a:spLocks noGrp="1"/>
          </p:cNvSpPr>
          <p:nvPr>
            <p:ph type="title"/>
          </p:nvPr>
        </p:nvSpPr>
        <p:spPr>
          <a:xfrm>
            <a:off x="761801" y="858983"/>
            <a:ext cx="9906799" cy="1161594"/>
          </a:xfrm>
        </p:spPr>
        <p:txBody>
          <a:bodyPr>
            <a:normAutofit/>
          </a:bodyPr>
          <a:lstStyle/>
          <a:p>
            <a:r>
              <a:rPr lang="en-US" dirty="0"/>
              <a:t>Objective Evaluation</a:t>
            </a:r>
          </a:p>
        </p:txBody>
      </p:sp>
      <p:sp>
        <p:nvSpPr>
          <p:cNvPr id="3" name="Content Placeholder 2">
            <a:extLst>
              <a:ext uri="{FF2B5EF4-FFF2-40B4-BE49-F238E27FC236}">
                <a16:creationId xmlns:a16="http://schemas.microsoft.com/office/drawing/2014/main" id="{267D3247-2B6A-DE0D-0D12-BC1199C88AD7}"/>
              </a:ext>
            </a:extLst>
          </p:cNvPr>
          <p:cNvSpPr>
            <a:spLocks noGrp="1"/>
          </p:cNvSpPr>
          <p:nvPr>
            <p:ph idx="1"/>
          </p:nvPr>
        </p:nvSpPr>
        <p:spPr>
          <a:xfrm>
            <a:off x="5797512" y="2638498"/>
            <a:ext cx="5972956" cy="4044404"/>
          </a:xfrm>
        </p:spPr>
        <p:txBody>
          <a:bodyPr anchor="ctr">
            <a:normAutofit/>
          </a:bodyPr>
          <a:lstStyle/>
          <a:p>
            <a:pPr>
              <a:lnSpc>
                <a:spcPct val="100000"/>
              </a:lnSpc>
            </a:pPr>
            <a:r>
              <a:rPr lang="en-US" sz="1200" dirty="0"/>
              <a:t>Evaluating candidates objectively is crucial for making fair and informed hiring decisions. Using structured methods helps eliminate bias and ensures a consistent approach.</a:t>
            </a:r>
          </a:p>
          <a:p>
            <a:pPr>
              <a:lnSpc>
                <a:spcPct val="100000"/>
              </a:lnSpc>
            </a:pPr>
            <a:r>
              <a:rPr lang="en-US" sz="1200" b="1" dirty="0"/>
              <a:t>Objective Evaluation Methods:</a:t>
            </a:r>
          </a:p>
          <a:p>
            <a:pPr lvl="1">
              <a:lnSpc>
                <a:spcPct val="100000"/>
              </a:lnSpc>
            </a:pPr>
            <a:r>
              <a:rPr lang="en-US" sz="1200" dirty="0"/>
              <a:t>Rating Scales: Use a predefined scale (e.g., 1-5) to rate candidate responses to each interview question.</a:t>
            </a:r>
          </a:p>
          <a:p>
            <a:pPr lvl="1">
              <a:lnSpc>
                <a:spcPct val="100000"/>
              </a:lnSpc>
            </a:pPr>
            <a:r>
              <a:rPr lang="en-US" sz="1200" dirty="0"/>
              <a:t>Weighted Criteria: Assign different weights to various competencies based on their importance to the job.</a:t>
            </a:r>
          </a:p>
          <a:p>
            <a:pPr lvl="1">
              <a:lnSpc>
                <a:spcPct val="100000"/>
              </a:lnSpc>
            </a:pPr>
            <a:r>
              <a:rPr lang="en-US" sz="1200" dirty="0"/>
              <a:t>Behavioral Anchors: Define specific behaviors or examples that correspond to each point on the rating scale to ensure consistent scoring.</a:t>
            </a:r>
          </a:p>
          <a:p>
            <a:pPr>
              <a:lnSpc>
                <a:spcPct val="100000"/>
              </a:lnSpc>
            </a:pPr>
            <a:r>
              <a:rPr lang="en-US" sz="1200" b="1" dirty="0"/>
              <a:t>Steps for Objective Evaluation:</a:t>
            </a:r>
          </a:p>
          <a:p>
            <a:pPr lvl="1">
              <a:lnSpc>
                <a:spcPct val="100000"/>
              </a:lnSpc>
            </a:pPr>
            <a:r>
              <a:rPr lang="en-US" sz="1200" dirty="0"/>
              <a:t>Prepare Evaluation Forms: Create standardized forms for rating candidate responses.</a:t>
            </a:r>
          </a:p>
          <a:p>
            <a:pPr lvl="1">
              <a:lnSpc>
                <a:spcPct val="100000"/>
              </a:lnSpc>
            </a:pPr>
            <a:r>
              <a:rPr lang="en-US" sz="1200" dirty="0"/>
              <a:t>Train Interviewers: Ensure all interviewers understand how to use the rating scales and behavioral anchors.</a:t>
            </a:r>
          </a:p>
          <a:p>
            <a:pPr lvl="1">
              <a:lnSpc>
                <a:spcPct val="100000"/>
              </a:lnSpc>
            </a:pPr>
            <a:r>
              <a:rPr lang="en-US" sz="1200" dirty="0"/>
              <a:t>Consistency: Apply the same evaluation criteria to all candidates.</a:t>
            </a:r>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132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7365DD8A-8201-EDA4-9226-35A0C2FFA3F9}"/>
              </a:ext>
            </a:extLst>
          </p:cNvPr>
          <p:cNvPicPr>
            <a:picLocks noChangeAspect="1"/>
          </p:cNvPicPr>
          <p:nvPr/>
        </p:nvPicPr>
        <p:blipFill rotWithShape="1">
          <a:blip r:embed="rId2"/>
          <a:srcRect l="30929" r="29325"/>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45950A-CDDE-70EE-9AD4-C179A21A9C31}"/>
              </a:ext>
            </a:extLst>
          </p:cNvPr>
          <p:cNvSpPr>
            <a:spLocks noGrp="1"/>
          </p:cNvSpPr>
          <p:nvPr>
            <p:ph type="title"/>
          </p:nvPr>
        </p:nvSpPr>
        <p:spPr>
          <a:xfrm>
            <a:off x="5606552" y="858982"/>
            <a:ext cx="4369757" cy="2129878"/>
          </a:xfrm>
        </p:spPr>
        <p:txBody>
          <a:bodyPr>
            <a:normAutofit/>
          </a:bodyPr>
          <a:lstStyle/>
          <a:p>
            <a:r>
              <a:rPr lang="en-US" dirty="0"/>
              <a:t>Subjective Assessment</a:t>
            </a:r>
          </a:p>
        </p:txBody>
      </p:sp>
      <p:sp>
        <p:nvSpPr>
          <p:cNvPr id="3" name="Content Placeholder 2">
            <a:extLst>
              <a:ext uri="{FF2B5EF4-FFF2-40B4-BE49-F238E27FC236}">
                <a16:creationId xmlns:a16="http://schemas.microsoft.com/office/drawing/2014/main" id="{FD6287A2-8A1C-B6FA-2F45-915EDBAFB1F7}"/>
              </a:ext>
            </a:extLst>
          </p:cNvPr>
          <p:cNvSpPr>
            <a:spLocks noGrp="1"/>
          </p:cNvSpPr>
          <p:nvPr>
            <p:ph idx="1"/>
          </p:nvPr>
        </p:nvSpPr>
        <p:spPr>
          <a:xfrm>
            <a:off x="4951379" y="3239335"/>
            <a:ext cx="6799633" cy="3467500"/>
          </a:xfrm>
        </p:spPr>
        <p:txBody>
          <a:bodyPr>
            <a:normAutofit fontScale="92500" lnSpcReduction="10000"/>
          </a:bodyPr>
          <a:lstStyle/>
          <a:p>
            <a:pPr>
              <a:lnSpc>
                <a:spcPct val="100000"/>
              </a:lnSpc>
            </a:pPr>
            <a:r>
              <a:rPr lang="en-US" sz="1200" dirty="0"/>
              <a:t>While objective measures are crucial, subjective assessments also play a role in evaluating a candidate's fit for the organization. These assessments should be documented and based on observable behaviors.</a:t>
            </a:r>
          </a:p>
          <a:p>
            <a:pPr>
              <a:lnSpc>
                <a:spcPct val="100000"/>
              </a:lnSpc>
            </a:pPr>
            <a:r>
              <a:rPr lang="en-US" sz="1200" b="1" dirty="0"/>
              <a:t>Subjective Assessment Considerations:</a:t>
            </a:r>
          </a:p>
          <a:p>
            <a:pPr lvl="1">
              <a:lnSpc>
                <a:spcPct val="100000"/>
              </a:lnSpc>
            </a:pPr>
            <a:r>
              <a:rPr lang="en-US" sz="1200" dirty="0"/>
              <a:t>Cultural Fit: Assess how well the candidate’s values and behaviors align with the organization’s culture.</a:t>
            </a:r>
          </a:p>
          <a:p>
            <a:pPr lvl="1">
              <a:lnSpc>
                <a:spcPct val="100000"/>
              </a:lnSpc>
            </a:pPr>
            <a:r>
              <a:rPr lang="en-US" sz="1200" dirty="0"/>
              <a:t>Interpersonal Skills: Evaluate the candidate’s communication and teamwork abilities.</a:t>
            </a:r>
          </a:p>
          <a:p>
            <a:pPr lvl="1">
              <a:lnSpc>
                <a:spcPct val="100000"/>
              </a:lnSpc>
            </a:pPr>
            <a:r>
              <a:rPr lang="en-US" sz="1200" dirty="0"/>
              <a:t>Intuition: Use professional judgment to assess the candidate’s overall potential and fit for the role.</a:t>
            </a:r>
          </a:p>
          <a:p>
            <a:pPr>
              <a:lnSpc>
                <a:spcPct val="100000"/>
              </a:lnSpc>
            </a:pPr>
            <a:r>
              <a:rPr lang="en-US" sz="1200" b="1" dirty="0"/>
              <a:t>Steps for Documenting Subjective Assessments:</a:t>
            </a:r>
          </a:p>
          <a:p>
            <a:pPr lvl="1">
              <a:lnSpc>
                <a:spcPct val="100000"/>
              </a:lnSpc>
            </a:pPr>
            <a:r>
              <a:rPr lang="en-US" sz="1200" dirty="0"/>
              <a:t>Observation: Take detailed notes during the interview on specific behaviors and responses.</a:t>
            </a:r>
          </a:p>
          <a:p>
            <a:pPr lvl="1">
              <a:lnSpc>
                <a:spcPct val="100000"/>
              </a:lnSpc>
            </a:pPr>
            <a:r>
              <a:rPr lang="en-US" sz="1200" dirty="0"/>
              <a:t>Feedback: Discuss subjective impressions with other interviewers to gain a well-rounded view.</a:t>
            </a:r>
          </a:p>
          <a:p>
            <a:pPr lvl="1">
              <a:lnSpc>
                <a:spcPct val="100000"/>
              </a:lnSpc>
            </a:pPr>
            <a:r>
              <a:rPr lang="en-US" sz="1200" dirty="0"/>
              <a:t>Documentation: Record subjective assessments alongside objective ratings for a comprehensive evaluation.</a:t>
            </a:r>
          </a:p>
          <a:p>
            <a:pPr>
              <a:lnSpc>
                <a:spcPct val="100000"/>
              </a:lnSpc>
            </a:pPr>
            <a:r>
              <a:rPr lang="en-US" sz="1200" b="1" dirty="0"/>
              <a:t>Importance for Supervisors:</a:t>
            </a:r>
          </a:p>
          <a:p>
            <a:pPr lvl="1">
              <a:lnSpc>
                <a:spcPct val="100000"/>
              </a:lnSpc>
            </a:pPr>
            <a:r>
              <a:rPr lang="en-US" sz="1200" dirty="0"/>
              <a:t>Combining objective and subjective assessments provides a more complete picture of the candidate.</a:t>
            </a:r>
          </a:p>
          <a:p>
            <a:pPr lvl="1">
              <a:lnSpc>
                <a:spcPct val="100000"/>
              </a:lnSpc>
            </a:pPr>
            <a:r>
              <a:rPr lang="en-US" sz="1200" dirty="0"/>
              <a:t>Helps identify candidates who not only have the required skills but also fit well within the team and organization.</a:t>
            </a:r>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842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28436-088C-724C-8468-33D7170A1C09}"/>
              </a:ext>
            </a:extLst>
          </p:cNvPr>
          <p:cNvSpPr>
            <a:spLocks noGrp="1"/>
          </p:cNvSpPr>
          <p:nvPr>
            <p:ph type="title"/>
          </p:nvPr>
        </p:nvSpPr>
        <p:spPr>
          <a:xfrm>
            <a:off x="761802" y="858982"/>
            <a:ext cx="3451060" cy="5152933"/>
          </a:xfrm>
        </p:spPr>
        <p:txBody>
          <a:bodyPr>
            <a:normAutofit/>
          </a:bodyPr>
          <a:lstStyle/>
          <a:p>
            <a:r>
              <a:rPr lang="en-US" b="1" dirty="0"/>
              <a:t>What Constitutes an Effective Interview</a:t>
            </a:r>
            <a:r>
              <a:rPr lang="en-US" dirty="0"/>
              <a:t>:</a:t>
            </a:r>
            <a:br>
              <a:rPr lang="en-US" dirty="0"/>
            </a:br>
            <a:endParaRPr lang="en-US"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FE20CBD-A1F6-771B-6FD7-698498383631}"/>
              </a:ext>
            </a:extLst>
          </p:cNvPr>
          <p:cNvGraphicFramePr>
            <a:graphicFrameLocks noGrp="1"/>
          </p:cNvGraphicFramePr>
          <p:nvPr>
            <p:ph idx="1"/>
            <p:extLst>
              <p:ext uri="{D42A27DB-BD31-4B8C-83A1-F6EECF244321}">
                <p14:modId xmlns:p14="http://schemas.microsoft.com/office/powerpoint/2010/main" val="2914355806"/>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4622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ACF3CE3-5FB9-6212-BA73-8E73278E6FBD}"/>
              </a:ext>
            </a:extLst>
          </p:cNvPr>
          <p:cNvSpPr>
            <a:spLocks noGrp="1"/>
          </p:cNvSpPr>
          <p:nvPr>
            <p:ph type="title"/>
          </p:nvPr>
        </p:nvSpPr>
        <p:spPr>
          <a:xfrm>
            <a:off x="761802" y="956281"/>
            <a:ext cx="4230482" cy="2010284"/>
          </a:xfrm>
        </p:spPr>
        <p:txBody>
          <a:bodyPr anchor="b">
            <a:normAutofit/>
          </a:bodyPr>
          <a:lstStyle/>
          <a:p>
            <a:r>
              <a:rPr lang="en-US" dirty="0"/>
              <a:t>Concluding the Interview</a:t>
            </a:r>
          </a:p>
        </p:txBody>
      </p:sp>
      <p:sp>
        <p:nvSpPr>
          <p:cNvPr id="3" name="Content Placeholder 2">
            <a:extLst>
              <a:ext uri="{FF2B5EF4-FFF2-40B4-BE49-F238E27FC236}">
                <a16:creationId xmlns:a16="http://schemas.microsoft.com/office/drawing/2014/main" id="{AF415AE1-D5F5-3624-955D-EE9B20485D00}"/>
              </a:ext>
            </a:extLst>
          </p:cNvPr>
          <p:cNvSpPr>
            <a:spLocks noGrp="1"/>
          </p:cNvSpPr>
          <p:nvPr>
            <p:ph idx="1"/>
          </p:nvPr>
        </p:nvSpPr>
        <p:spPr>
          <a:xfrm>
            <a:off x="116732" y="2869660"/>
            <a:ext cx="5515271" cy="3988340"/>
          </a:xfrm>
        </p:spPr>
        <p:txBody>
          <a:bodyPr anchor="ctr">
            <a:normAutofit/>
          </a:bodyPr>
          <a:lstStyle/>
          <a:p>
            <a:pPr>
              <a:lnSpc>
                <a:spcPct val="100000"/>
              </a:lnSpc>
            </a:pPr>
            <a:r>
              <a:rPr lang="en-US" sz="1050" dirty="0"/>
              <a:t>Concluding the interview effectively ensures candidates leave with a positive impression and understand the next steps in the hiring process.</a:t>
            </a:r>
          </a:p>
          <a:p>
            <a:pPr>
              <a:lnSpc>
                <a:spcPct val="100000"/>
              </a:lnSpc>
            </a:pPr>
            <a:r>
              <a:rPr lang="en-US" sz="1050" b="1" dirty="0"/>
              <a:t>Steps to Conclude the Interview</a:t>
            </a:r>
            <a:r>
              <a:rPr lang="en-US" sz="1050" dirty="0"/>
              <a:t>:</a:t>
            </a:r>
          </a:p>
          <a:p>
            <a:pPr>
              <a:lnSpc>
                <a:spcPct val="100000"/>
              </a:lnSpc>
              <a:buFont typeface="+mj-lt"/>
              <a:buAutoNum type="arabicPeriod"/>
            </a:pPr>
            <a:r>
              <a:rPr lang="en-US" sz="1050" b="1" dirty="0"/>
              <a:t>Summarize</a:t>
            </a:r>
            <a:r>
              <a:rPr lang="en-US" sz="1050" dirty="0"/>
              <a:t>: Briefly recap the key points discussed during the interview.</a:t>
            </a:r>
          </a:p>
          <a:p>
            <a:pPr>
              <a:lnSpc>
                <a:spcPct val="100000"/>
              </a:lnSpc>
              <a:buFont typeface="+mj-lt"/>
              <a:buAutoNum type="arabicPeriod"/>
            </a:pPr>
            <a:r>
              <a:rPr lang="en-US" sz="1050" b="1" dirty="0"/>
              <a:t>Questions</a:t>
            </a:r>
            <a:r>
              <a:rPr lang="en-US" sz="1050" dirty="0"/>
              <a:t>: Ask if the candidate has any final questions or concerns.</a:t>
            </a:r>
          </a:p>
          <a:p>
            <a:pPr>
              <a:lnSpc>
                <a:spcPct val="100000"/>
              </a:lnSpc>
              <a:buFont typeface="+mj-lt"/>
              <a:buAutoNum type="arabicPeriod"/>
            </a:pPr>
            <a:r>
              <a:rPr lang="en-US" sz="1050" b="1" dirty="0"/>
              <a:t>Next Steps</a:t>
            </a:r>
            <a:r>
              <a:rPr lang="en-US" sz="1050" dirty="0"/>
              <a:t>: Explain the next steps in the hiring process, including timelines for decisions.</a:t>
            </a:r>
          </a:p>
          <a:p>
            <a:pPr>
              <a:lnSpc>
                <a:spcPct val="100000"/>
              </a:lnSpc>
              <a:buFont typeface="+mj-lt"/>
              <a:buAutoNum type="arabicPeriod"/>
            </a:pPr>
            <a:r>
              <a:rPr lang="en-US" sz="1050" b="1" dirty="0"/>
              <a:t>Thank the Candidate</a:t>
            </a:r>
            <a:r>
              <a:rPr lang="en-US" sz="1050" dirty="0"/>
              <a:t>: Express appreciation for the candidate’s time and interest in the position.</a:t>
            </a:r>
          </a:p>
          <a:p>
            <a:pPr>
              <a:lnSpc>
                <a:spcPct val="100000"/>
              </a:lnSpc>
            </a:pPr>
            <a:r>
              <a:rPr lang="en-US" sz="1050" b="1" dirty="0"/>
              <a:t>Best Practices</a:t>
            </a:r>
            <a:r>
              <a:rPr lang="en-US" sz="1050" dirty="0"/>
              <a:t>:</a:t>
            </a:r>
          </a:p>
          <a:p>
            <a:pPr>
              <a:lnSpc>
                <a:spcPct val="100000"/>
              </a:lnSpc>
              <a:buFont typeface="Arial" panose="020B0604020202020204" pitchFamily="34" charset="0"/>
              <a:buChar char="•"/>
            </a:pPr>
            <a:r>
              <a:rPr lang="en-US" sz="1050" dirty="0"/>
              <a:t>Be clear and transparent about the timeline and process.</a:t>
            </a:r>
          </a:p>
          <a:p>
            <a:pPr>
              <a:lnSpc>
                <a:spcPct val="100000"/>
              </a:lnSpc>
              <a:buFont typeface="Arial" panose="020B0604020202020204" pitchFamily="34" charset="0"/>
              <a:buChar char="•"/>
            </a:pPr>
            <a:r>
              <a:rPr lang="en-US" sz="1050" dirty="0"/>
              <a:t>Ensure the candidate leaves with a positive impression of the organization.</a:t>
            </a:r>
          </a:p>
          <a:p>
            <a:pPr>
              <a:lnSpc>
                <a:spcPct val="100000"/>
              </a:lnSpc>
              <a:buFont typeface="Arial" panose="020B0604020202020204" pitchFamily="34" charset="0"/>
              <a:buChar char="•"/>
            </a:pPr>
            <a:r>
              <a:rPr lang="en-US" sz="1050" dirty="0"/>
              <a:t>Do not suggest or imply that the applicant was selected or extend an offer to a candidate.</a:t>
            </a:r>
          </a:p>
          <a:p>
            <a:pPr>
              <a:lnSpc>
                <a:spcPct val="100000"/>
              </a:lnSpc>
            </a:pPr>
            <a:endParaRPr lang="en-US" sz="700" dirty="0"/>
          </a:p>
        </p:txBody>
      </p:sp>
      <p:sp useBgFill="1">
        <p:nvSpPr>
          <p:cNvPr id="12" name="Rectangle 1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oard Room">
            <a:extLst>
              <a:ext uri="{FF2B5EF4-FFF2-40B4-BE49-F238E27FC236}">
                <a16:creationId xmlns:a16="http://schemas.microsoft.com/office/drawing/2014/main" id="{CD4A7019-0F05-60B6-E3B5-03C00D2E0C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6338" y="1292845"/>
            <a:ext cx="4511442" cy="4511442"/>
          </a:xfrm>
          <a:prstGeom prst="rect">
            <a:avLst/>
          </a:prstGeom>
        </p:spPr>
      </p:pic>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156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n placed on top of a signature line">
            <a:extLst>
              <a:ext uri="{FF2B5EF4-FFF2-40B4-BE49-F238E27FC236}">
                <a16:creationId xmlns:a16="http://schemas.microsoft.com/office/drawing/2014/main" id="{D4ABB32B-2588-0472-1A0D-1845E760AA92}"/>
              </a:ext>
            </a:extLst>
          </p:cNvPr>
          <p:cNvPicPr>
            <a:picLocks noChangeAspect="1"/>
          </p:cNvPicPr>
          <p:nvPr/>
        </p:nvPicPr>
        <p:blipFill rotWithShape="1">
          <a:blip r:embed="rId2"/>
          <a:srcRect l="21959"/>
          <a:stretch/>
        </p:blipFill>
        <p:spPr>
          <a:xfrm>
            <a:off x="20" y="2284809"/>
            <a:ext cx="5346777" cy="4573191"/>
          </a:xfrm>
          <a:prstGeom prst="rect">
            <a:avLst/>
          </a:prstGeom>
        </p:spPr>
      </p:pic>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570FC3-398C-5A6C-91B3-2FA6F7D55A88}"/>
              </a:ext>
            </a:extLst>
          </p:cNvPr>
          <p:cNvSpPr>
            <a:spLocks noGrp="1"/>
          </p:cNvSpPr>
          <p:nvPr>
            <p:ph type="title"/>
          </p:nvPr>
        </p:nvSpPr>
        <p:spPr>
          <a:xfrm>
            <a:off x="761801" y="858983"/>
            <a:ext cx="9906799" cy="1161594"/>
          </a:xfrm>
        </p:spPr>
        <p:txBody>
          <a:bodyPr>
            <a:normAutofit/>
          </a:bodyPr>
          <a:lstStyle/>
          <a:p>
            <a:r>
              <a:rPr lang="en-US" dirty="0"/>
              <a:t>Effective Documentation</a:t>
            </a:r>
          </a:p>
        </p:txBody>
      </p:sp>
      <p:sp>
        <p:nvSpPr>
          <p:cNvPr id="3" name="Content Placeholder 2">
            <a:extLst>
              <a:ext uri="{FF2B5EF4-FFF2-40B4-BE49-F238E27FC236}">
                <a16:creationId xmlns:a16="http://schemas.microsoft.com/office/drawing/2014/main" id="{247176FA-A3D2-6E73-EF61-A545922AA519}"/>
              </a:ext>
            </a:extLst>
          </p:cNvPr>
          <p:cNvSpPr>
            <a:spLocks noGrp="1"/>
          </p:cNvSpPr>
          <p:nvPr>
            <p:ph idx="1"/>
          </p:nvPr>
        </p:nvSpPr>
        <p:spPr>
          <a:xfrm>
            <a:off x="5797512" y="2638498"/>
            <a:ext cx="5111222" cy="3601581"/>
          </a:xfrm>
        </p:spPr>
        <p:txBody>
          <a:bodyPr anchor="ctr">
            <a:normAutofit/>
          </a:bodyPr>
          <a:lstStyle/>
          <a:p>
            <a:pPr>
              <a:lnSpc>
                <a:spcPct val="100000"/>
              </a:lnSpc>
            </a:pPr>
            <a:r>
              <a:rPr lang="en-US" sz="1500" dirty="0"/>
              <a:t>Maintaining detailed documentation of the interview process is essential for transparency, consistency, and legal compliance.</a:t>
            </a:r>
          </a:p>
          <a:p>
            <a:pPr>
              <a:lnSpc>
                <a:spcPct val="100000"/>
              </a:lnSpc>
            </a:pPr>
            <a:r>
              <a:rPr lang="en-US" sz="1500" b="1" dirty="0"/>
              <a:t>Documentation Tips</a:t>
            </a:r>
            <a:r>
              <a:rPr lang="en-US" sz="1500" dirty="0"/>
              <a:t>:</a:t>
            </a:r>
          </a:p>
          <a:p>
            <a:pPr>
              <a:lnSpc>
                <a:spcPct val="100000"/>
              </a:lnSpc>
              <a:buFont typeface="Arial" panose="020B0604020202020204" pitchFamily="34" charset="0"/>
              <a:buChar char="•"/>
            </a:pPr>
            <a:r>
              <a:rPr lang="en-US" sz="1500" b="1" dirty="0"/>
              <a:t>Detailed Notes</a:t>
            </a:r>
            <a:r>
              <a:rPr lang="en-US" sz="1500" dirty="0"/>
              <a:t>: Record key points from each candidate’s responses during the interview.</a:t>
            </a:r>
          </a:p>
          <a:p>
            <a:pPr>
              <a:lnSpc>
                <a:spcPct val="100000"/>
              </a:lnSpc>
              <a:buFont typeface="Arial" panose="020B0604020202020204" pitchFamily="34" charset="0"/>
              <a:buChar char="•"/>
            </a:pPr>
            <a:r>
              <a:rPr lang="en-US" sz="1500" b="1" dirty="0"/>
              <a:t>Evaluation Forms</a:t>
            </a:r>
            <a:r>
              <a:rPr lang="en-US" sz="1500" dirty="0"/>
              <a:t>: Use standardized forms to document ratings and assessments.</a:t>
            </a:r>
          </a:p>
          <a:p>
            <a:pPr>
              <a:lnSpc>
                <a:spcPct val="100000"/>
              </a:lnSpc>
              <a:buFont typeface="Arial" panose="020B0604020202020204" pitchFamily="34" charset="0"/>
              <a:buChar char="•"/>
            </a:pPr>
            <a:r>
              <a:rPr lang="en-US" sz="1500" b="1" dirty="0"/>
              <a:t>Record Decisions</a:t>
            </a:r>
            <a:r>
              <a:rPr lang="en-US" sz="1500" dirty="0"/>
              <a:t>: Clearly document the reasons for hiring or not hiring each candidate.</a:t>
            </a:r>
          </a:p>
          <a:p>
            <a:pPr>
              <a:lnSpc>
                <a:spcPct val="100000"/>
              </a:lnSpc>
              <a:buFont typeface="Arial" panose="020B0604020202020204" pitchFamily="34" charset="0"/>
              <a:buChar char="•"/>
            </a:pPr>
            <a:r>
              <a:rPr lang="en-US" sz="1500" b="1" dirty="0"/>
              <a:t>Retention Policies</a:t>
            </a:r>
            <a:r>
              <a:rPr lang="en-US" sz="1500" dirty="0"/>
              <a:t>: Follow the organization’s policies for retaining interview records and documentation.</a:t>
            </a:r>
          </a:p>
          <a:p>
            <a:pPr>
              <a:lnSpc>
                <a:spcPct val="100000"/>
              </a:lnSpc>
            </a:pPr>
            <a:endParaRPr lang="en-US" sz="1500" dirty="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56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2"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190500" dist="1270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F4DB0F-2FBA-9719-6852-B27D410FA2A9}"/>
              </a:ext>
            </a:extLst>
          </p:cNvPr>
          <p:cNvSpPr>
            <a:spLocks noGrp="1"/>
          </p:cNvSpPr>
          <p:nvPr>
            <p:ph type="title"/>
          </p:nvPr>
        </p:nvSpPr>
        <p:spPr>
          <a:xfrm>
            <a:off x="761801" y="858982"/>
            <a:ext cx="9589765" cy="1432273"/>
          </a:xfrm>
        </p:spPr>
        <p:txBody>
          <a:bodyPr vert="horz" lIns="91440" tIns="45720" rIns="91440" bIns="45720" rtlCol="0" anchor="ctr">
            <a:normAutofit/>
          </a:bodyPr>
          <a:lstStyle/>
          <a:p>
            <a:r>
              <a:rPr lang="en-US" dirty="0"/>
              <a:t>Review and Evaluation</a:t>
            </a:r>
          </a:p>
        </p:txBody>
      </p:sp>
      <p:cxnSp>
        <p:nvCxnSpPr>
          <p:cNvPr id="26" name="Straight Connector 25">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2A69FF-6E73-958C-6829-0652B9C886EC}"/>
              </a:ext>
            </a:extLst>
          </p:cNvPr>
          <p:cNvSpPr>
            <a:spLocks/>
          </p:cNvSpPr>
          <p:nvPr/>
        </p:nvSpPr>
        <p:spPr>
          <a:xfrm>
            <a:off x="523844" y="2797811"/>
            <a:ext cx="5283481" cy="3719720"/>
          </a:xfrm>
          <a:prstGeom prst="rect">
            <a:avLst/>
          </a:prstGeom>
        </p:spPr>
        <p:txBody>
          <a:bodyPr>
            <a:normAutofit/>
          </a:bodyPr>
          <a:lstStyle/>
          <a:p>
            <a:pPr>
              <a:lnSpc>
                <a:spcPct val="90000"/>
              </a:lnSpc>
              <a:spcAft>
                <a:spcPts val="800"/>
              </a:spcAft>
            </a:pPr>
            <a:r>
              <a:rPr lang="en-US" sz="1000" b="1" kern="100" dirty="0">
                <a:solidFill>
                  <a:schemeClr val="tx1"/>
                </a:solidFill>
                <a:latin typeface="Aptos" panose="020B0004020202020204" pitchFamily="34" charset="0"/>
                <a:ea typeface="+mn-ea"/>
                <a:cs typeface="Times New Roman" panose="02020603050405020304" pitchFamily="18" charset="0"/>
              </a:rPr>
              <a:t>Effective Interviews: </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Preparation: Being well-prepared with a structured format and clear communication.</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Professionalism: Maintaining punctuality and respect during interviews.</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Fairness: Ensuring all candidates receive equal treatment.</a:t>
            </a:r>
          </a:p>
          <a:p>
            <a:pPr>
              <a:lnSpc>
                <a:spcPct val="90000"/>
              </a:lnSpc>
              <a:spcAft>
                <a:spcPts val="800"/>
              </a:spcAft>
            </a:pPr>
            <a:r>
              <a:rPr lang="en-US" sz="1000" b="1" kern="100" dirty="0">
                <a:solidFill>
                  <a:schemeClr val="tx1"/>
                </a:solidFill>
                <a:latin typeface="Aptos" panose="020B0004020202020204" pitchFamily="34" charset="0"/>
                <a:ea typeface="+mn-ea"/>
                <a:cs typeface="Times New Roman" panose="02020603050405020304" pitchFamily="18" charset="0"/>
              </a:rPr>
              <a:t>Legal Implications:</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Federal Laws: Compliance with Title VII, ADEA, ADA, IRCA, and other relevant laws.</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State and Local Laws: Adhering to specific regulations that may apply in different locations.</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Avoiding Discrimination: Ensuring questions and practices are non-discriminatory.</a:t>
            </a:r>
          </a:p>
          <a:p>
            <a:pPr>
              <a:lnSpc>
                <a:spcPct val="90000"/>
              </a:lnSpc>
              <a:spcAft>
                <a:spcPts val="800"/>
              </a:spcAft>
            </a:pPr>
            <a:r>
              <a:rPr lang="en-US" sz="1000" b="1" kern="100" dirty="0">
                <a:solidFill>
                  <a:schemeClr val="tx1"/>
                </a:solidFill>
                <a:latin typeface="Aptos" panose="020B0004020202020204" pitchFamily="34" charset="0"/>
                <a:ea typeface="+mn-ea"/>
                <a:cs typeface="Times New Roman" panose="02020603050405020304" pitchFamily="18" charset="0"/>
              </a:rPr>
              <a:t>Crafting Questions:</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Types of Questions: Utilizing situational, behavioral, competency-based, and opinion-based questions.</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Relevance: Tailoring questions to the specific role to assess relevant skills and qualifications.</a:t>
            </a:r>
          </a:p>
          <a:p>
            <a:pPr>
              <a:lnSpc>
                <a:spcPct val="90000"/>
              </a:lnSpc>
            </a:pPr>
            <a:endParaRPr lang="en-US" sz="1000" dirty="0"/>
          </a:p>
        </p:txBody>
      </p:sp>
      <p:sp>
        <p:nvSpPr>
          <p:cNvPr id="4" name="Content Placeholder 3">
            <a:extLst>
              <a:ext uri="{FF2B5EF4-FFF2-40B4-BE49-F238E27FC236}">
                <a16:creationId xmlns:a16="http://schemas.microsoft.com/office/drawing/2014/main" id="{939878CD-9160-AF90-AA2C-C10A8EDB4AE1}"/>
              </a:ext>
            </a:extLst>
          </p:cNvPr>
          <p:cNvSpPr>
            <a:spLocks/>
          </p:cNvSpPr>
          <p:nvPr/>
        </p:nvSpPr>
        <p:spPr>
          <a:xfrm>
            <a:off x="6097338" y="2797810"/>
            <a:ext cx="5400755" cy="3719721"/>
          </a:xfrm>
          <a:prstGeom prst="rect">
            <a:avLst/>
          </a:prstGeom>
        </p:spPr>
        <p:txBody>
          <a:bodyPr>
            <a:normAutofit lnSpcReduction="10000"/>
          </a:bodyPr>
          <a:lstStyle/>
          <a:p>
            <a:pPr>
              <a:lnSpc>
                <a:spcPct val="90000"/>
              </a:lnSpc>
              <a:spcAft>
                <a:spcPts val="800"/>
              </a:spcAft>
            </a:pPr>
            <a:r>
              <a:rPr lang="en-US" sz="1000" b="1" kern="100" dirty="0">
                <a:solidFill>
                  <a:schemeClr val="tx1"/>
                </a:solidFill>
                <a:latin typeface="Aptos" panose="020B0004020202020204" pitchFamily="34" charset="0"/>
                <a:ea typeface="+mn-ea"/>
                <a:cs typeface="Times New Roman" panose="02020603050405020304" pitchFamily="18" charset="0"/>
              </a:rPr>
              <a:t>Consistency and Fairness:</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Structured Processes: Implementing standardized interview processes to ensure consistency.</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Objective Evaluation: Using rating scales and weighted criteria to evaluate candidates fairly.</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Training: Providing regular training on non-discriminatory practices and equal opportunity policies.</a:t>
            </a:r>
          </a:p>
          <a:p>
            <a:pPr>
              <a:lnSpc>
                <a:spcPct val="90000"/>
              </a:lnSpc>
              <a:spcAft>
                <a:spcPts val="800"/>
              </a:spcAft>
            </a:pPr>
            <a:r>
              <a:rPr lang="en-US" sz="1000" b="1" kern="100" dirty="0">
                <a:solidFill>
                  <a:schemeClr val="tx1"/>
                </a:solidFill>
                <a:latin typeface="Aptos" panose="020B0004020202020204" pitchFamily="34" charset="0"/>
                <a:ea typeface="+mn-ea"/>
                <a:cs typeface="Times New Roman" panose="02020603050405020304" pitchFamily="18" charset="0"/>
              </a:rPr>
              <a:t>Concluding the Interview:</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Summarizing: Recapping key points and addressing any candidate questions.</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Next Steps: Clearly explaining the hiring process and timelines.</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Positive Impressions: Expressing appreciation and leaving candidates with a positive view of the organization.</a:t>
            </a:r>
          </a:p>
          <a:p>
            <a:pPr>
              <a:lnSpc>
                <a:spcPct val="90000"/>
              </a:lnSpc>
              <a:spcAft>
                <a:spcPts val="800"/>
              </a:spcAft>
            </a:pPr>
            <a:r>
              <a:rPr lang="en-US" sz="1000" b="1" kern="100" dirty="0">
                <a:solidFill>
                  <a:schemeClr val="tx1"/>
                </a:solidFill>
                <a:latin typeface="Aptos" panose="020B0004020202020204" pitchFamily="34" charset="0"/>
                <a:ea typeface="+mn-ea"/>
                <a:cs typeface="Times New Roman" panose="02020603050405020304" pitchFamily="18" charset="0"/>
              </a:rPr>
              <a:t>Documentation:</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Detailed Notes: Recording key points from each interview to support decision-making.</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Standardized Forms: Using consistent documentation methods.</a:t>
            </a:r>
          </a:p>
          <a:p>
            <a:pPr lvl="1">
              <a:lnSpc>
                <a:spcPct val="90000"/>
              </a:lnSpc>
              <a:spcAft>
                <a:spcPts val="800"/>
              </a:spcAft>
            </a:pPr>
            <a:r>
              <a:rPr lang="en-US" sz="1000" kern="100" dirty="0">
                <a:solidFill>
                  <a:schemeClr val="tx1"/>
                </a:solidFill>
                <a:latin typeface="Aptos" panose="020B0004020202020204" pitchFamily="34" charset="0"/>
                <a:ea typeface="+mn-ea"/>
                <a:cs typeface="Times New Roman" panose="02020603050405020304" pitchFamily="18" charset="0"/>
              </a:rPr>
              <a:t>  - Retention Policies: Following organizational policies for storing and accessing interview records.</a:t>
            </a:r>
          </a:p>
          <a:p>
            <a:pPr>
              <a:lnSpc>
                <a:spcPct val="90000"/>
              </a:lnSpc>
            </a:pPr>
            <a:endParaRPr lang="en-US" sz="300" dirty="0"/>
          </a:p>
        </p:txBody>
      </p:sp>
    </p:spTree>
    <p:extLst>
      <p:ext uri="{BB962C8B-B14F-4D97-AF65-F5344CB8AC3E}">
        <p14:creationId xmlns:p14="http://schemas.microsoft.com/office/powerpoint/2010/main" val="519431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llow question mark">
            <a:extLst>
              <a:ext uri="{FF2B5EF4-FFF2-40B4-BE49-F238E27FC236}">
                <a16:creationId xmlns:a16="http://schemas.microsoft.com/office/drawing/2014/main" id="{03137E09-22E4-B512-B385-C10F6FC9240A}"/>
              </a:ext>
            </a:extLst>
          </p:cNvPr>
          <p:cNvPicPr>
            <a:picLocks noChangeAspect="1"/>
          </p:cNvPicPr>
          <p:nvPr/>
        </p:nvPicPr>
        <p:blipFill rotWithShape="1">
          <a:blip r:embed="rId2"/>
          <a:srcRect b="6250"/>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8" name="Rectangle 17">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6B2F2-A44C-ACDE-D8CF-D5AE27FC758A}"/>
              </a:ext>
            </a:extLst>
          </p:cNvPr>
          <p:cNvSpPr>
            <a:spLocks noGrp="1"/>
          </p:cNvSpPr>
          <p:nvPr>
            <p:ph type="title"/>
          </p:nvPr>
        </p:nvSpPr>
        <p:spPr>
          <a:xfrm>
            <a:off x="589559" y="871314"/>
            <a:ext cx="4755046" cy="2508616"/>
          </a:xfrm>
        </p:spPr>
        <p:txBody>
          <a:bodyPr vert="horz" lIns="91440" tIns="45720" rIns="91440" bIns="45720" rtlCol="0" anchor="t">
            <a:normAutofit/>
          </a:bodyPr>
          <a:lstStyle/>
          <a:p>
            <a:r>
              <a:rPr lang="en-US" sz="4800">
                <a:solidFill>
                  <a:srgbClr val="FFFFFF"/>
                </a:solidFill>
              </a:rPr>
              <a:t>Questions?</a:t>
            </a:r>
          </a:p>
        </p:txBody>
      </p:sp>
      <p:sp useBgFill="1">
        <p:nvSpPr>
          <p:cNvPr id="20" name="Rectangle 19">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1671D17-CDFC-80C7-820C-59C06F77C228}"/>
              </a:ext>
            </a:extLst>
          </p:cNvPr>
          <p:cNvSpPr/>
          <p:nvPr/>
        </p:nvSpPr>
        <p:spPr>
          <a:xfrm>
            <a:off x="362947" y="1959429"/>
            <a:ext cx="4531936" cy="44112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E3D1D1B-EF16-5D9D-3511-73CA819F2A22}"/>
              </a:ext>
            </a:extLst>
          </p:cNvPr>
          <p:cNvSpPr txBox="1"/>
          <p:nvPr/>
        </p:nvSpPr>
        <p:spPr>
          <a:xfrm>
            <a:off x="377492" y="2026114"/>
            <a:ext cx="4517391" cy="3570208"/>
          </a:xfrm>
          <a:prstGeom prst="rect">
            <a:avLst/>
          </a:prstGeom>
          <a:noFill/>
        </p:spPr>
        <p:txBody>
          <a:bodyPr wrap="square" rtlCol="0">
            <a:spAutoFit/>
          </a:bodyPr>
          <a:lstStyle/>
          <a:p>
            <a:r>
              <a:rPr lang="en-US" dirty="0"/>
              <a:t>Remember…</a:t>
            </a:r>
          </a:p>
          <a:p>
            <a:endParaRPr lang="en-US" dirty="0"/>
          </a:p>
          <a:p>
            <a:r>
              <a:rPr lang="en-US" dirty="0"/>
              <a:t>HR is here to support your department’s operational goals!</a:t>
            </a:r>
          </a:p>
          <a:p>
            <a:endParaRPr lang="en-US" dirty="0"/>
          </a:p>
          <a:p>
            <a:r>
              <a:rPr lang="en-US" dirty="0"/>
              <a:t>Contact me if you have any questions about compliance regulations, interviews, trainings, or any other HR related function </a:t>
            </a:r>
          </a:p>
          <a:p>
            <a:endParaRPr lang="en-US" dirty="0"/>
          </a:p>
          <a:p>
            <a:pPr algn="ctr"/>
            <a:r>
              <a:rPr lang="en-US" sz="1600" dirty="0"/>
              <a:t>Thomas Faulkner, MBA, MSML, SPHR, LSSBB</a:t>
            </a:r>
          </a:p>
          <a:p>
            <a:pPr algn="ctr"/>
            <a:r>
              <a:rPr lang="en-US" sz="1600" dirty="0"/>
              <a:t>HR Director- City of </a:t>
            </a:r>
            <a:r>
              <a:rPr lang="en-US" sz="1600" dirty="0" err="1"/>
              <a:t>Kenedy</a:t>
            </a:r>
            <a:br>
              <a:rPr lang="en-US" sz="1600" dirty="0"/>
            </a:br>
            <a:r>
              <a:rPr lang="en-US" sz="1600" dirty="0"/>
              <a:t>830.299.9311</a:t>
            </a:r>
          </a:p>
          <a:p>
            <a:pPr algn="ctr"/>
            <a:r>
              <a:rPr lang="en-US" sz="1600" dirty="0"/>
              <a:t>hrmanager@kenedytx.gov</a:t>
            </a:r>
          </a:p>
        </p:txBody>
      </p:sp>
    </p:spTree>
    <p:extLst>
      <p:ext uri="{BB962C8B-B14F-4D97-AF65-F5344CB8AC3E}">
        <p14:creationId xmlns:p14="http://schemas.microsoft.com/office/powerpoint/2010/main" val="209684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D9E6555-91E5-FDEE-E2BC-E3D4C838796F}"/>
              </a:ext>
            </a:extLst>
          </p:cNvPr>
          <p:cNvSpPr>
            <a:spLocks noGrp="1"/>
          </p:cNvSpPr>
          <p:nvPr>
            <p:ph type="title"/>
          </p:nvPr>
        </p:nvSpPr>
        <p:spPr>
          <a:xfrm>
            <a:off x="761802" y="956281"/>
            <a:ext cx="4230482" cy="2010284"/>
          </a:xfrm>
        </p:spPr>
        <p:txBody>
          <a:bodyPr anchor="b">
            <a:normAutofit/>
          </a:bodyPr>
          <a:lstStyle/>
          <a:p>
            <a:r>
              <a:rPr lang="en-US" dirty="0"/>
              <a:t>Legal Implications</a:t>
            </a:r>
          </a:p>
        </p:txBody>
      </p:sp>
      <p:sp>
        <p:nvSpPr>
          <p:cNvPr id="3" name="Content Placeholder 2">
            <a:extLst>
              <a:ext uri="{FF2B5EF4-FFF2-40B4-BE49-F238E27FC236}">
                <a16:creationId xmlns:a16="http://schemas.microsoft.com/office/drawing/2014/main" id="{388BE8EF-AF0E-8606-AD86-5210B5CAFEB9}"/>
              </a:ext>
            </a:extLst>
          </p:cNvPr>
          <p:cNvSpPr>
            <a:spLocks noGrp="1"/>
          </p:cNvSpPr>
          <p:nvPr>
            <p:ph idx="1"/>
          </p:nvPr>
        </p:nvSpPr>
        <p:spPr>
          <a:xfrm>
            <a:off x="761803" y="3566161"/>
            <a:ext cx="4230482" cy="2551176"/>
          </a:xfrm>
        </p:spPr>
        <p:txBody>
          <a:bodyPr anchor="ctr">
            <a:normAutofit/>
          </a:bodyPr>
          <a:lstStyle/>
          <a:p>
            <a:r>
              <a:rPr lang="en-US" sz="2000"/>
              <a:t>Understanding the legal implications of interviews is essential to avoid discrimination claims, financial costs, and reputational damage. Supervisors must be aware of key federal laws to conduct lawful interviews.</a:t>
            </a:r>
          </a:p>
        </p:txBody>
      </p:sp>
      <p:sp useBgFill="1">
        <p:nvSpPr>
          <p:cNvPr id="21" name="Rectangle 20">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cales of Justice">
            <a:extLst>
              <a:ext uri="{FF2B5EF4-FFF2-40B4-BE49-F238E27FC236}">
                <a16:creationId xmlns:a16="http://schemas.microsoft.com/office/drawing/2014/main" id="{D44E66F5-319D-8F99-95D3-893D76541C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6338" y="1292845"/>
            <a:ext cx="4511442" cy="4511442"/>
          </a:xfrm>
          <a:prstGeom prst="rect">
            <a:avLst/>
          </a:prstGeom>
        </p:spPr>
      </p:pic>
      <p:cxnSp>
        <p:nvCxnSpPr>
          <p:cNvPr id="23" name="Straight Connector 2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639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4" name="Rectangle 1033">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5A2238-E01F-8337-6D38-CB21F88C5035}"/>
              </a:ext>
            </a:extLst>
          </p:cNvPr>
          <p:cNvSpPr>
            <a:spLocks noGrp="1"/>
          </p:cNvSpPr>
          <p:nvPr>
            <p:ph type="title"/>
          </p:nvPr>
        </p:nvSpPr>
        <p:spPr>
          <a:xfrm>
            <a:off x="761801" y="858982"/>
            <a:ext cx="10111983" cy="1515728"/>
          </a:xfrm>
        </p:spPr>
        <p:txBody>
          <a:bodyPr>
            <a:normAutofit/>
          </a:bodyPr>
          <a:lstStyle/>
          <a:p>
            <a:r>
              <a:rPr lang="en-US" dirty="0"/>
              <a:t>Risks of Unlawful Interview</a:t>
            </a:r>
          </a:p>
        </p:txBody>
      </p:sp>
      <p:sp>
        <p:nvSpPr>
          <p:cNvPr id="4" name="Rectangle 1">
            <a:extLst>
              <a:ext uri="{FF2B5EF4-FFF2-40B4-BE49-F238E27FC236}">
                <a16:creationId xmlns:a16="http://schemas.microsoft.com/office/drawing/2014/main" id="{664531F7-A8BA-BE2F-05E5-9C5AD33297D1}"/>
              </a:ext>
            </a:extLst>
          </p:cNvPr>
          <p:cNvSpPr>
            <a:spLocks noGrp="1" noChangeArrowheads="1"/>
          </p:cNvSpPr>
          <p:nvPr>
            <p:ph idx="1"/>
          </p:nvPr>
        </p:nvSpPr>
        <p:spPr bwMode="auto">
          <a:xfrm>
            <a:off x="761801" y="2980525"/>
            <a:ext cx="4880343" cy="303139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effectLst/>
                <a:latin typeface="Arial" panose="020B0604020202020204" pitchFamily="34" charset="0"/>
              </a:rPr>
              <a:t>Discrimination Claims</a:t>
            </a:r>
            <a:r>
              <a:rPr kumimoji="0" lang="en-US" altLang="en-US" sz="1200" b="0" i="0" u="none" strike="noStrike" cap="none" normalizeH="0" baseline="0">
                <a:ln>
                  <a:noFill/>
                </a:ln>
                <a:effectLst/>
                <a:latin typeface="Arial" panose="020B0604020202020204" pitchFamily="34" charset="0"/>
              </a:rPr>
              <a:t>: Legal action due to discriminatory questions.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effectLst/>
                <a:latin typeface="Arial" panose="020B0604020202020204" pitchFamily="34" charset="0"/>
              </a:rPr>
              <a:t>Financial Costs</a:t>
            </a:r>
            <a:r>
              <a:rPr kumimoji="0" lang="en-US" altLang="en-US" sz="1200" b="0" i="0" u="none" strike="noStrike" cap="none" normalizeH="0" baseline="0">
                <a:ln>
                  <a:noFill/>
                </a:ln>
                <a:effectLst/>
                <a:latin typeface="Arial" panose="020B0604020202020204" pitchFamily="34" charset="0"/>
              </a:rPr>
              <a:t>: Expensive legal battles and settlements.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effectLst/>
                <a:latin typeface="Arial" panose="020B0604020202020204" pitchFamily="34" charset="0"/>
              </a:rPr>
              <a:t>Reputational Damage</a:t>
            </a:r>
            <a:r>
              <a:rPr kumimoji="0" lang="en-US" altLang="en-US" sz="1200" b="0" i="0" u="none" strike="noStrike" cap="none" normalizeH="0" baseline="0">
                <a:ln>
                  <a:noFill/>
                </a:ln>
                <a:effectLst/>
                <a:latin typeface="Arial" panose="020B0604020202020204" pitchFamily="34" charset="0"/>
              </a:rPr>
              <a:t>: Negative public perception from discrimination claims. </a:t>
            </a:r>
          </a:p>
          <a:p>
            <a:pPr marL="0" marR="0" lvl="0" indent="0" defTabSz="914400" rtl="0" eaLnBrk="0" fontAlgn="base" latinLnBrk="0" hangingPunct="0">
              <a:lnSpc>
                <a:spcPct val="100000"/>
              </a:lnSpc>
              <a:spcBef>
                <a:spcPct val="0"/>
              </a:spcBef>
              <a:spcAft>
                <a:spcPct val="0"/>
              </a:spcAft>
              <a:buClrTx/>
              <a:buSzTx/>
              <a:buFontTx/>
              <a:buChar char="•"/>
              <a:tabLst/>
            </a:pPr>
            <a:endParaRPr lang="en-US" altLang="en-US" sz="1200">
              <a:latin typeface="Arial" panose="020B0604020202020204" pitchFamily="34" charset="0"/>
            </a:endParaRPr>
          </a:p>
          <a:p>
            <a:pPr>
              <a:lnSpc>
                <a:spcPct val="100000"/>
              </a:lnSpc>
            </a:pPr>
            <a:r>
              <a:rPr lang="en-US" sz="1200" b="1"/>
              <a:t>Impact on the Organization</a:t>
            </a:r>
            <a:r>
              <a:rPr lang="en-US" sz="1200"/>
              <a:t>:</a:t>
            </a:r>
          </a:p>
          <a:p>
            <a:pPr>
              <a:lnSpc>
                <a:spcPct val="100000"/>
              </a:lnSpc>
              <a:buFont typeface="Arial" panose="020B0604020202020204" pitchFamily="34" charset="0"/>
              <a:buChar char="•"/>
            </a:pPr>
            <a:r>
              <a:rPr lang="en-US" sz="1200"/>
              <a:t>Ensuring lawful interview practices protects the organization from lawsuits and fosters a fair hiring process.</a:t>
            </a:r>
          </a:p>
          <a:p>
            <a:pPr>
              <a:lnSpc>
                <a:spcPct val="100000"/>
              </a:lnSpc>
              <a:buFont typeface="Arial" panose="020B0604020202020204" pitchFamily="34" charset="0"/>
              <a:buChar char="•"/>
            </a:pPr>
            <a:r>
              <a:rPr lang="en-US" sz="1200"/>
              <a:t>Adhering to laws demonstrates the organization's commitment to diversity and inclusion, enhancing its reputation and trustworthiness.</a:t>
            </a:r>
          </a:p>
          <a:p>
            <a:pPr marL="0" marR="0" lvl="0" indent="0"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a:ln>
                <a:noFill/>
              </a:ln>
              <a:effectLst/>
              <a:latin typeface="Arial" panose="020B0604020202020204" pitchFamily="34" charset="0"/>
            </a:endParaRPr>
          </a:p>
        </p:txBody>
      </p:sp>
      <p:pic>
        <p:nvPicPr>
          <p:cNvPr id="1027" name="Picture 3" descr="Free Legal Illegal photo and picture">
            <a:extLst>
              <a:ext uri="{FF2B5EF4-FFF2-40B4-BE49-F238E27FC236}">
                <a16:creationId xmlns:a16="http://schemas.microsoft.com/office/drawing/2014/main" id="{A790D840-6CEC-D78A-E474-A24C62BAF4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8262"/>
          <a:stretch/>
        </p:blipFill>
        <p:spPr bwMode="auto">
          <a:xfrm>
            <a:off x="6234580" y="3233692"/>
            <a:ext cx="4909730" cy="3006387"/>
          </a:xfrm>
          <a:prstGeom prst="rect">
            <a:avLst/>
          </a:prstGeom>
          <a:noFill/>
          <a:extLst>
            <a:ext uri="{909E8E84-426E-40DD-AFC4-6F175D3DCCD1}">
              <a14:hiddenFill xmlns:a14="http://schemas.microsoft.com/office/drawing/2010/main">
                <a:solidFill>
                  <a:srgbClr val="FFFFFF"/>
                </a:solidFill>
              </a14:hiddenFill>
            </a:ext>
          </a:extLst>
        </p:spPr>
      </p:pic>
      <p:cxnSp>
        <p:nvCxnSpPr>
          <p:cNvPr id="1036" name="Straight Connector 1035">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01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0EE3437F-F2CE-4810-A229-E10FF18D4F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ont steps and columns of a majestic city building">
            <a:extLst>
              <a:ext uri="{FF2B5EF4-FFF2-40B4-BE49-F238E27FC236}">
                <a16:creationId xmlns:a16="http://schemas.microsoft.com/office/drawing/2014/main" id="{81260FE7-0C49-5697-5385-84BF47F242A5}"/>
              </a:ext>
            </a:extLst>
          </p:cNvPr>
          <p:cNvPicPr>
            <a:picLocks noChangeAspect="1"/>
          </p:cNvPicPr>
          <p:nvPr/>
        </p:nvPicPr>
        <p:blipFill rotWithShape="1">
          <a:blip r:embed="rId3"/>
          <a:srcRect t="268" b="23328"/>
          <a:stretch/>
        </p:blipFill>
        <p:spPr>
          <a:xfrm>
            <a:off x="20" y="10"/>
            <a:ext cx="6095979" cy="3108949"/>
          </a:xfrm>
          <a:prstGeom prst="rect">
            <a:avLst/>
          </a:prstGeom>
        </p:spPr>
      </p:pic>
      <p:sp useBgFill="1">
        <p:nvSpPr>
          <p:cNvPr id="11" name="Rectangle 10">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3B2576-32F9-1D6E-3641-6C5285C12850}"/>
              </a:ext>
            </a:extLst>
          </p:cNvPr>
          <p:cNvSpPr>
            <a:spLocks noGrp="1"/>
          </p:cNvSpPr>
          <p:nvPr>
            <p:ph type="title"/>
          </p:nvPr>
        </p:nvSpPr>
        <p:spPr>
          <a:xfrm>
            <a:off x="6784708" y="858983"/>
            <a:ext cx="4359601" cy="5381096"/>
          </a:xfrm>
        </p:spPr>
        <p:txBody>
          <a:bodyPr anchor="b">
            <a:normAutofit/>
          </a:bodyPr>
          <a:lstStyle/>
          <a:p>
            <a:r>
              <a:rPr lang="en-US"/>
              <a:t>Case Study - Gonzalez v. Abercrombie &amp; Fitch Stores</a:t>
            </a:r>
          </a:p>
        </p:txBody>
      </p:sp>
      <p:sp>
        <p:nvSpPr>
          <p:cNvPr id="3" name="Content Placeholder 2">
            <a:extLst>
              <a:ext uri="{FF2B5EF4-FFF2-40B4-BE49-F238E27FC236}">
                <a16:creationId xmlns:a16="http://schemas.microsoft.com/office/drawing/2014/main" id="{AC8E120C-0A0E-3950-A158-E1C0E8FFB687}"/>
              </a:ext>
            </a:extLst>
          </p:cNvPr>
          <p:cNvSpPr>
            <a:spLocks noGrp="1"/>
          </p:cNvSpPr>
          <p:nvPr>
            <p:ph idx="1"/>
          </p:nvPr>
        </p:nvSpPr>
        <p:spPr>
          <a:xfrm>
            <a:off x="160774" y="3185327"/>
            <a:ext cx="5817995" cy="3496827"/>
          </a:xfrm>
        </p:spPr>
        <p:txBody>
          <a:bodyPr anchor="ctr">
            <a:normAutofit/>
          </a:bodyPr>
          <a:lstStyle/>
          <a:p>
            <a:pPr>
              <a:lnSpc>
                <a:spcPct val="100000"/>
              </a:lnSpc>
            </a:pPr>
            <a:r>
              <a:rPr lang="en-US" sz="1000" b="1" dirty="0"/>
              <a:t>Background:</a:t>
            </a:r>
          </a:p>
          <a:p>
            <a:pPr lvl="1">
              <a:lnSpc>
                <a:spcPct val="100000"/>
              </a:lnSpc>
            </a:pPr>
            <a:r>
              <a:rPr lang="en-US" sz="1000" dirty="0"/>
              <a:t>In June 2003, a class-action lawsuit was filed against Abercrombie &amp; Fitch for employment discrimination.</a:t>
            </a:r>
          </a:p>
          <a:p>
            <a:pPr lvl="1">
              <a:lnSpc>
                <a:spcPct val="100000"/>
              </a:lnSpc>
            </a:pPr>
            <a:r>
              <a:rPr lang="en-US" sz="1000" dirty="0"/>
              <a:t>Plaintiffs included Black, Latino, and Asian American applicants and employees.</a:t>
            </a:r>
          </a:p>
          <a:p>
            <a:pPr>
              <a:lnSpc>
                <a:spcPct val="100000"/>
              </a:lnSpc>
            </a:pPr>
            <a:r>
              <a:rPr lang="en-US" sz="1000" b="1" dirty="0"/>
              <a:t>Allegations:</a:t>
            </a:r>
          </a:p>
          <a:p>
            <a:pPr lvl="1">
              <a:lnSpc>
                <a:spcPct val="100000"/>
              </a:lnSpc>
            </a:pPr>
            <a:r>
              <a:rPr lang="en-US" sz="1000" dirty="0"/>
              <a:t>Abercrombie refused to hire qualified minority applicants for sales positions.</a:t>
            </a:r>
          </a:p>
          <a:p>
            <a:pPr lvl="1">
              <a:lnSpc>
                <a:spcPct val="100000"/>
              </a:lnSpc>
            </a:pPr>
            <a:r>
              <a:rPr lang="en-US" sz="1000" dirty="0"/>
              <a:t>Minority employees were given undesirable positions to keep them out of the public eye.</a:t>
            </a:r>
          </a:p>
          <a:p>
            <a:pPr>
              <a:lnSpc>
                <a:spcPct val="100000"/>
              </a:lnSpc>
            </a:pPr>
            <a:r>
              <a:rPr lang="en-US" sz="1000" b="1" dirty="0"/>
              <a:t>Legal Action:</a:t>
            </a:r>
          </a:p>
          <a:p>
            <a:pPr lvl="1">
              <a:lnSpc>
                <a:spcPct val="100000"/>
              </a:lnSpc>
            </a:pPr>
            <a:r>
              <a:rPr lang="en-US" sz="1000" dirty="0"/>
              <a:t>The lawsuit was filed by nine young adults of color, joined by the Mexican American Legal Defense and Educational Fund (MALDEF), the Asian Pacific American Legal Center, and others.</a:t>
            </a:r>
          </a:p>
          <a:p>
            <a:pPr lvl="1">
              <a:lnSpc>
                <a:spcPct val="100000"/>
              </a:lnSpc>
            </a:pPr>
            <a:r>
              <a:rPr lang="en-US" sz="1000" dirty="0"/>
              <a:t>The Equal Employment Opportunity Commission joined the suit in 2004.</a:t>
            </a:r>
          </a:p>
          <a:p>
            <a:pPr>
              <a:lnSpc>
                <a:spcPct val="100000"/>
              </a:lnSpc>
            </a:pPr>
            <a:r>
              <a:rPr lang="en-US" sz="1000" b="1" dirty="0"/>
              <a:t>Settlement:</a:t>
            </a:r>
          </a:p>
          <a:p>
            <a:pPr lvl="1">
              <a:lnSpc>
                <a:spcPct val="100000"/>
              </a:lnSpc>
            </a:pPr>
            <a:r>
              <a:rPr lang="en-US" sz="1000" dirty="0"/>
              <a:t>In November 2004, a $40 million settlement was reached.</a:t>
            </a:r>
          </a:p>
          <a:p>
            <a:pPr lvl="1">
              <a:lnSpc>
                <a:spcPct val="100000"/>
              </a:lnSpc>
            </a:pPr>
            <a:r>
              <a:rPr lang="en-US" sz="1000" dirty="0"/>
              <a:t>Required Abercrombie to institute diversity policies and programs.</a:t>
            </a:r>
          </a:p>
          <a:p>
            <a:pPr lvl="1">
              <a:lnSpc>
                <a:spcPct val="100000"/>
              </a:lnSpc>
            </a:pPr>
            <a:r>
              <a:rPr lang="en-US" sz="1000" dirty="0"/>
              <a:t>Established a Vice-President for Diversity and provided diversity training for hiring authorities.</a:t>
            </a:r>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44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ront steps and columns of a majestic city building">
            <a:extLst>
              <a:ext uri="{FF2B5EF4-FFF2-40B4-BE49-F238E27FC236}">
                <a16:creationId xmlns:a16="http://schemas.microsoft.com/office/drawing/2014/main" id="{81260FE7-0C49-5697-5385-84BF47F242A5}"/>
              </a:ext>
            </a:extLst>
          </p:cNvPr>
          <p:cNvPicPr>
            <a:picLocks noChangeAspect="1"/>
          </p:cNvPicPr>
          <p:nvPr/>
        </p:nvPicPr>
        <p:blipFill rotWithShape="1">
          <a:blip r:embed="rId3"/>
          <a:srcRect t="268" b="23328"/>
          <a:stretch/>
        </p:blipFill>
        <p:spPr>
          <a:xfrm>
            <a:off x="20" y="10"/>
            <a:ext cx="6095979" cy="3108949"/>
          </a:xfrm>
          <a:prstGeom prst="rect">
            <a:avLst/>
          </a:prstGeom>
        </p:spPr>
      </p:pic>
      <p:sp>
        <p:nvSpPr>
          <p:cNvPr id="2" name="Title 1">
            <a:extLst>
              <a:ext uri="{FF2B5EF4-FFF2-40B4-BE49-F238E27FC236}">
                <a16:creationId xmlns:a16="http://schemas.microsoft.com/office/drawing/2014/main" id="{1D3B2576-32F9-1D6E-3641-6C5285C12850}"/>
              </a:ext>
            </a:extLst>
          </p:cNvPr>
          <p:cNvSpPr>
            <a:spLocks noGrp="1"/>
          </p:cNvSpPr>
          <p:nvPr>
            <p:ph type="title"/>
          </p:nvPr>
        </p:nvSpPr>
        <p:spPr>
          <a:xfrm>
            <a:off x="6784708" y="858983"/>
            <a:ext cx="4359601" cy="5381096"/>
          </a:xfrm>
        </p:spPr>
        <p:txBody>
          <a:bodyPr anchor="b">
            <a:normAutofit/>
          </a:bodyPr>
          <a:lstStyle/>
          <a:p>
            <a:r>
              <a:rPr lang="en-US" sz="4000" dirty="0"/>
              <a:t>Case Study - Sarah Adam v Dublin and Dun Laoghaire Education and Training Board</a:t>
            </a:r>
          </a:p>
        </p:txBody>
      </p:sp>
      <p:sp>
        <p:nvSpPr>
          <p:cNvPr id="3" name="Content Placeholder 2">
            <a:extLst>
              <a:ext uri="{FF2B5EF4-FFF2-40B4-BE49-F238E27FC236}">
                <a16:creationId xmlns:a16="http://schemas.microsoft.com/office/drawing/2014/main" id="{AC8E120C-0A0E-3950-A158-E1C0E8FFB687}"/>
              </a:ext>
            </a:extLst>
          </p:cNvPr>
          <p:cNvSpPr>
            <a:spLocks noGrp="1"/>
          </p:cNvSpPr>
          <p:nvPr>
            <p:ph idx="1"/>
          </p:nvPr>
        </p:nvSpPr>
        <p:spPr>
          <a:xfrm>
            <a:off x="160774" y="3185327"/>
            <a:ext cx="5817995" cy="3496827"/>
          </a:xfrm>
        </p:spPr>
        <p:txBody>
          <a:bodyPr anchor="ctr">
            <a:normAutofit/>
          </a:bodyPr>
          <a:lstStyle/>
          <a:p>
            <a:pPr>
              <a:lnSpc>
                <a:spcPct val="100000"/>
              </a:lnSpc>
            </a:pPr>
            <a:r>
              <a:rPr lang="en-US" sz="1000" b="1" dirty="0"/>
              <a:t>Background:</a:t>
            </a:r>
          </a:p>
          <a:p>
            <a:pPr lvl="1">
              <a:lnSpc>
                <a:spcPct val="100000"/>
              </a:lnSpc>
            </a:pPr>
            <a:r>
              <a:rPr lang="en-US" sz="1000" dirty="0"/>
              <a:t>An experienced female candidate applied for a senior management role and was asked discriminatory questions during the interview process.</a:t>
            </a:r>
          </a:p>
          <a:p>
            <a:pPr lvl="1">
              <a:lnSpc>
                <a:spcPct val="100000"/>
              </a:lnSpc>
            </a:pPr>
            <a:r>
              <a:rPr lang="en-US" sz="1000" dirty="0"/>
              <a:t>Questions focused on her family plans and ability to manage work-life balance, which are irrelevant to job performance.</a:t>
            </a:r>
          </a:p>
          <a:p>
            <a:pPr>
              <a:lnSpc>
                <a:spcPct val="100000"/>
              </a:lnSpc>
            </a:pPr>
            <a:r>
              <a:rPr lang="en-US" sz="1000" b="1" dirty="0"/>
              <a:t>Allegations:</a:t>
            </a:r>
          </a:p>
          <a:p>
            <a:pPr lvl="1">
              <a:lnSpc>
                <a:spcPct val="100000"/>
              </a:lnSpc>
            </a:pPr>
            <a:r>
              <a:rPr lang="en-US" sz="1000" dirty="0"/>
              <a:t>The interviewer inquired about the candidate’s plans for having children and how she would manage her family responsibilities with the job.</a:t>
            </a:r>
          </a:p>
          <a:p>
            <a:pPr lvl="1">
              <a:lnSpc>
                <a:spcPct val="100000"/>
              </a:lnSpc>
            </a:pPr>
            <a:r>
              <a:rPr lang="en-US" sz="1000" dirty="0"/>
              <a:t>These questions implied that her gender and potential family commitments were seen as barriers to her employment.</a:t>
            </a:r>
          </a:p>
          <a:p>
            <a:pPr>
              <a:lnSpc>
                <a:spcPct val="100000"/>
              </a:lnSpc>
            </a:pPr>
            <a:r>
              <a:rPr lang="en-US" sz="1000" b="1" dirty="0"/>
              <a:t>Legal Action:</a:t>
            </a:r>
          </a:p>
          <a:p>
            <a:pPr lvl="1">
              <a:lnSpc>
                <a:spcPct val="100000"/>
              </a:lnSpc>
            </a:pPr>
            <a:r>
              <a:rPr lang="en-US" sz="1000" dirty="0"/>
              <a:t>The candidate filed a complaint alleging gender discrimination during the interview process.</a:t>
            </a:r>
          </a:p>
          <a:p>
            <a:pPr lvl="1">
              <a:lnSpc>
                <a:spcPct val="100000"/>
              </a:lnSpc>
            </a:pPr>
            <a:r>
              <a:rPr lang="en-US" sz="1000" dirty="0"/>
              <a:t>The case highlighted the inappropriate and discriminatory nature of the questions asked.</a:t>
            </a:r>
          </a:p>
          <a:p>
            <a:pPr>
              <a:lnSpc>
                <a:spcPct val="100000"/>
              </a:lnSpc>
            </a:pPr>
            <a:r>
              <a:rPr lang="en-US" sz="1000" b="1" dirty="0"/>
              <a:t>Settlement:</a:t>
            </a:r>
          </a:p>
          <a:p>
            <a:pPr lvl="1">
              <a:lnSpc>
                <a:spcPct val="100000"/>
              </a:lnSpc>
            </a:pPr>
            <a:r>
              <a:rPr lang="en-US" sz="1000" dirty="0"/>
              <a:t>The employee was awarded $38000 USD in compensation</a:t>
            </a:r>
          </a:p>
        </p:txBody>
      </p:sp>
    </p:spTree>
    <p:extLst>
      <p:ext uri="{BB962C8B-B14F-4D97-AF65-F5344CB8AC3E}">
        <p14:creationId xmlns:p14="http://schemas.microsoft.com/office/powerpoint/2010/main" val="756613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ront steps and columns of a majestic city building">
            <a:extLst>
              <a:ext uri="{FF2B5EF4-FFF2-40B4-BE49-F238E27FC236}">
                <a16:creationId xmlns:a16="http://schemas.microsoft.com/office/drawing/2014/main" id="{81260FE7-0C49-5697-5385-84BF47F242A5}"/>
              </a:ext>
            </a:extLst>
          </p:cNvPr>
          <p:cNvPicPr>
            <a:picLocks noChangeAspect="1"/>
          </p:cNvPicPr>
          <p:nvPr/>
        </p:nvPicPr>
        <p:blipFill rotWithShape="1">
          <a:blip r:embed="rId3"/>
          <a:srcRect t="268" b="23328"/>
          <a:stretch/>
        </p:blipFill>
        <p:spPr>
          <a:xfrm>
            <a:off x="20" y="10"/>
            <a:ext cx="6095979" cy="3108949"/>
          </a:xfrm>
          <a:prstGeom prst="rect">
            <a:avLst/>
          </a:prstGeom>
        </p:spPr>
      </p:pic>
      <p:sp>
        <p:nvSpPr>
          <p:cNvPr id="2" name="Title 1">
            <a:extLst>
              <a:ext uri="{FF2B5EF4-FFF2-40B4-BE49-F238E27FC236}">
                <a16:creationId xmlns:a16="http://schemas.microsoft.com/office/drawing/2014/main" id="{1D3B2576-32F9-1D6E-3641-6C5285C12850}"/>
              </a:ext>
            </a:extLst>
          </p:cNvPr>
          <p:cNvSpPr>
            <a:spLocks noGrp="1"/>
          </p:cNvSpPr>
          <p:nvPr>
            <p:ph type="title"/>
          </p:nvPr>
        </p:nvSpPr>
        <p:spPr>
          <a:xfrm>
            <a:off x="6784708" y="858983"/>
            <a:ext cx="4359601" cy="5381096"/>
          </a:xfrm>
        </p:spPr>
        <p:txBody>
          <a:bodyPr anchor="b">
            <a:normAutofit/>
          </a:bodyPr>
          <a:lstStyle/>
          <a:p>
            <a:r>
              <a:rPr lang="en-US" sz="4000" dirty="0"/>
              <a:t>Case Study - EEOC v. Ruby Tuesday, Inc.</a:t>
            </a:r>
          </a:p>
        </p:txBody>
      </p:sp>
      <p:sp>
        <p:nvSpPr>
          <p:cNvPr id="3" name="Content Placeholder 2">
            <a:extLst>
              <a:ext uri="{FF2B5EF4-FFF2-40B4-BE49-F238E27FC236}">
                <a16:creationId xmlns:a16="http://schemas.microsoft.com/office/drawing/2014/main" id="{AC8E120C-0A0E-3950-A158-E1C0E8FFB687}"/>
              </a:ext>
            </a:extLst>
          </p:cNvPr>
          <p:cNvSpPr>
            <a:spLocks noGrp="1"/>
          </p:cNvSpPr>
          <p:nvPr>
            <p:ph idx="1"/>
          </p:nvPr>
        </p:nvSpPr>
        <p:spPr>
          <a:xfrm>
            <a:off x="116732" y="3108959"/>
            <a:ext cx="5979267" cy="3749031"/>
          </a:xfrm>
        </p:spPr>
        <p:txBody>
          <a:bodyPr anchor="ctr">
            <a:normAutofit/>
          </a:bodyPr>
          <a:lstStyle/>
          <a:p>
            <a:pPr>
              <a:lnSpc>
                <a:spcPct val="100000"/>
              </a:lnSpc>
            </a:pPr>
            <a:r>
              <a:rPr lang="en-US" sz="1050" b="1" dirty="0"/>
              <a:t>Background:</a:t>
            </a:r>
          </a:p>
          <a:p>
            <a:pPr lvl="1">
              <a:lnSpc>
                <a:spcPct val="100000"/>
              </a:lnSpc>
            </a:pPr>
            <a:r>
              <a:rPr lang="en-US" sz="1050" dirty="0"/>
              <a:t>In 2017, the EEOC filed a lawsuit against Ruby Tuesday, Inc. for age discrimination in hiring practices.</a:t>
            </a:r>
          </a:p>
          <a:p>
            <a:pPr lvl="1">
              <a:lnSpc>
                <a:spcPct val="100000"/>
              </a:lnSpc>
            </a:pPr>
            <a:r>
              <a:rPr lang="en-US" sz="1050" dirty="0"/>
              <a:t>The case involved allegations that Ruby Tuesday refused to hire older applicants for positions in its chain of restaurants.</a:t>
            </a:r>
          </a:p>
          <a:p>
            <a:pPr>
              <a:lnSpc>
                <a:spcPct val="100000"/>
              </a:lnSpc>
            </a:pPr>
            <a:r>
              <a:rPr lang="en-US" sz="1050" b="1" dirty="0"/>
              <a:t>Allegations:</a:t>
            </a:r>
          </a:p>
          <a:p>
            <a:pPr lvl="1">
              <a:lnSpc>
                <a:spcPct val="100000"/>
              </a:lnSpc>
            </a:pPr>
            <a:r>
              <a:rPr lang="en-US" sz="1050" dirty="0"/>
              <a:t>Ruby Tuesday engaged in discriminatory hiring practices by favoring younger applicants over older ones to “maximize longevity.”</a:t>
            </a:r>
          </a:p>
          <a:p>
            <a:pPr lvl="1">
              <a:lnSpc>
                <a:spcPct val="100000"/>
              </a:lnSpc>
            </a:pPr>
            <a:r>
              <a:rPr lang="en-US" sz="1050" dirty="0"/>
              <a:t>The company rejected older applicants despite their qualifications, solely based on their age.</a:t>
            </a:r>
          </a:p>
          <a:p>
            <a:pPr>
              <a:lnSpc>
                <a:spcPct val="100000"/>
              </a:lnSpc>
            </a:pPr>
            <a:r>
              <a:rPr lang="en-US" sz="1050" b="1" dirty="0"/>
              <a:t>Legal Action:</a:t>
            </a:r>
          </a:p>
          <a:p>
            <a:pPr lvl="1">
              <a:lnSpc>
                <a:spcPct val="100000"/>
              </a:lnSpc>
            </a:pPr>
            <a:r>
              <a:rPr lang="en-US" sz="1050" dirty="0"/>
              <a:t>The EEOC filed the lawsuit on behalf of older applicants who were denied employment.</a:t>
            </a:r>
          </a:p>
          <a:p>
            <a:pPr lvl="1">
              <a:lnSpc>
                <a:spcPct val="100000"/>
              </a:lnSpc>
            </a:pPr>
            <a:r>
              <a:rPr lang="en-US" sz="1050" dirty="0"/>
              <a:t>The case was brought to address violations of the Age Discrimination in Employment Act (ADEA).</a:t>
            </a:r>
          </a:p>
          <a:p>
            <a:pPr>
              <a:lnSpc>
                <a:spcPct val="100000"/>
              </a:lnSpc>
            </a:pPr>
            <a:r>
              <a:rPr lang="en-US" sz="1050" b="1" dirty="0"/>
              <a:t>Settlement:</a:t>
            </a:r>
          </a:p>
          <a:p>
            <a:pPr lvl="1">
              <a:lnSpc>
                <a:spcPct val="100000"/>
              </a:lnSpc>
            </a:pPr>
            <a:r>
              <a:rPr lang="en-US" sz="1050" dirty="0"/>
              <a:t>Ruby Tuesday settled the lawsuit by agreeing to pay $45,000 in damages to the affected applicants.</a:t>
            </a:r>
          </a:p>
          <a:p>
            <a:pPr lvl="1">
              <a:lnSpc>
                <a:spcPct val="100000"/>
              </a:lnSpc>
            </a:pPr>
            <a:r>
              <a:rPr lang="en-US" sz="1050" dirty="0"/>
              <a:t>The company was required to implement measures to prevent age discrimination, including revising hiring practices and providing training.</a:t>
            </a:r>
          </a:p>
        </p:txBody>
      </p:sp>
    </p:spTree>
    <p:extLst>
      <p:ext uri="{BB962C8B-B14F-4D97-AF65-F5344CB8AC3E}">
        <p14:creationId xmlns:p14="http://schemas.microsoft.com/office/powerpoint/2010/main" val="4037024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ront steps and columns of a majestic city building">
            <a:extLst>
              <a:ext uri="{FF2B5EF4-FFF2-40B4-BE49-F238E27FC236}">
                <a16:creationId xmlns:a16="http://schemas.microsoft.com/office/drawing/2014/main" id="{81260FE7-0C49-5697-5385-84BF47F242A5}"/>
              </a:ext>
            </a:extLst>
          </p:cNvPr>
          <p:cNvPicPr>
            <a:picLocks noChangeAspect="1"/>
          </p:cNvPicPr>
          <p:nvPr/>
        </p:nvPicPr>
        <p:blipFill rotWithShape="1">
          <a:blip r:embed="rId3"/>
          <a:srcRect t="268" b="23328"/>
          <a:stretch/>
        </p:blipFill>
        <p:spPr>
          <a:xfrm>
            <a:off x="20" y="10"/>
            <a:ext cx="6095979" cy="3108949"/>
          </a:xfrm>
          <a:prstGeom prst="rect">
            <a:avLst/>
          </a:prstGeom>
        </p:spPr>
      </p:pic>
      <p:sp>
        <p:nvSpPr>
          <p:cNvPr id="2" name="Title 1">
            <a:extLst>
              <a:ext uri="{FF2B5EF4-FFF2-40B4-BE49-F238E27FC236}">
                <a16:creationId xmlns:a16="http://schemas.microsoft.com/office/drawing/2014/main" id="{1D3B2576-32F9-1D6E-3641-6C5285C12850}"/>
              </a:ext>
            </a:extLst>
          </p:cNvPr>
          <p:cNvSpPr>
            <a:spLocks noGrp="1"/>
          </p:cNvSpPr>
          <p:nvPr>
            <p:ph type="title"/>
          </p:nvPr>
        </p:nvSpPr>
        <p:spPr>
          <a:xfrm>
            <a:off x="6784708" y="858983"/>
            <a:ext cx="4359601" cy="5381096"/>
          </a:xfrm>
        </p:spPr>
        <p:txBody>
          <a:bodyPr anchor="b">
            <a:normAutofit/>
          </a:bodyPr>
          <a:lstStyle/>
          <a:p>
            <a:r>
              <a:rPr lang="en-US" sz="4000" dirty="0"/>
              <a:t>Case Study - EEOC v. Alliant Techsystems, Inc. (2013)</a:t>
            </a:r>
          </a:p>
        </p:txBody>
      </p:sp>
      <p:sp>
        <p:nvSpPr>
          <p:cNvPr id="3" name="Content Placeholder 2">
            <a:extLst>
              <a:ext uri="{FF2B5EF4-FFF2-40B4-BE49-F238E27FC236}">
                <a16:creationId xmlns:a16="http://schemas.microsoft.com/office/drawing/2014/main" id="{AC8E120C-0A0E-3950-A158-E1C0E8FFB687}"/>
              </a:ext>
            </a:extLst>
          </p:cNvPr>
          <p:cNvSpPr>
            <a:spLocks noGrp="1"/>
          </p:cNvSpPr>
          <p:nvPr>
            <p:ph idx="1"/>
          </p:nvPr>
        </p:nvSpPr>
        <p:spPr>
          <a:xfrm>
            <a:off x="116732" y="3108959"/>
            <a:ext cx="5979267" cy="3749031"/>
          </a:xfrm>
        </p:spPr>
        <p:txBody>
          <a:bodyPr anchor="ctr">
            <a:normAutofit/>
          </a:bodyPr>
          <a:lstStyle/>
          <a:p>
            <a:pPr>
              <a:lnSpc>
                <a:spcPct val="100000"/>
              </a:lnSpc>
            </a:pPr>
            <a:r>
              <a:rPr lang="en-US" sz="1050" b="1" dirty="0"/>
              <a:t>Background:</a:t>
            </a:r>
          </a:p>
          <a:p>
            <a:pPr lvl="1">
              <a:lnSpc>
                <a:spcPct val="100000"/>
              </a:lnSpc>
            </a:pPr>
            <a:r>
              <a:rPr lang="en-US" sz="1050" dirty="0"/>
              <a:t>In 2013, the EEOC filed a lawsuit against Alliant Techsystems, Inc. (ATK) for race discrimination.</a:t>
            </a:r>
          </a:p>
          <a:p>
            <a:pPr lvl="1">
              <a:lnSpc>
                <a:spcPct val="100000"/>
              </a:lnSpc>
            </a:pPr>
            <a:r>
              <a:rPr lang="en-US" sz="1050" dirty="0"/>
              <a:t>The case involved allegations that ATK discriminated against an African American employee in promotion and training opportunities.</a:t>
            </a:r>
          </a:p>
          <a:p>
            <a:pPr>
              <a:lnSpc>
                <a:spcPct val="100000"/>
              </a:lnSpc>
            </a:pPr>
            <a:r>
              <a:rPr lang="en-US" sz="1050" b="1" dirty="0"/>
              <a:t>Allegations:</a:t>
            </a:r>
          </a:p>
          <a:p>
            <a:pPr lvl="1">
              <a:lnSpc>
                <a:spcPct val="100000"/>
              </a:lnSpc>
            </a:pPr>
            <a:r>
              <a:rPr lang="en-US" sz="1050" dirty="0"/>
              <a:t>The African American employee was denied a promotion and training opportunities despite being qualified.</a:t>
            </a:r>
          </a:p>
          <a:p>
            <a:pPr lvl="1">
              <a:lnSpc>
                <a:spcPct val="100000"/>
              </a:lnSpc>
            </a:pPr>
            <a:r>
              <a:rPr lang="en-US" sz="1050" dirty="0"/>
              <a:t>ATK favored less qualified white employees for promotions and training.</a:t>
            </a:r>
          </a:p>
          <a:p>
            <a:pPr>
              <a:lnSpc>
                <a:spcPct val="100000"/>
              </a:lnSpc>
            </a:pPr>
            <a:r>
              <a:rPr lang="en-US" sz="1050" b="1" dirty="0"/>
              <a:t>Legal Action:</a:t>
            </a:r>
          </a:p>
          <a:p>
            <a:pPr lvl="1">
              <a:lnSpc>
                <a:spcPct val="100000"/>
              </a:lnSpc>
            </a:pPr>
            <a:r>
              <a:rPr lang="en-US" sz="1050" dirty="0"/>
              <a:t>The EEOC filed the lawsuit on behalf of the African American employee to address violations of Title VII of the Civil Rights Act of 1964.</a:t>
            </a:r>
          </a:p>
          <a:p>
            <a:pPr lvl="1">
              <a:lnSpc>
                <a:spcPct val="100000"/>
              </a:lnSpc>
            </a:pPr>
            <a:r>
              <a:rPr lang="en-US" sz="1050" dirty="0"/>
              <a:t>The alleged victim was advised by a recruiter to remove her braids to appear more professional after the first interview. She complied but was later denied the job after reintroducing her braids and a white male was hired instead.</a:t>
            </a:r>
            <a:endParaRPr lang="en-US" sz="1050" b="1" dirty="0"/>
          </a:p>
          <a:p>
            <a:pPr>
              <a:lnSpc>
                <a:spcPct val="100000"/>
              </a:lnSpc>
            </a:pPr>
            <a:r>
              <a:rPr lang="en-US" sz="1050" b="1" dirty="0"/>
              <a:t>Settlement:</a:t>
            </a:r>
          </a:p>
          <a:p>
            <a:pPr lvl="1">
              <a:lnSpc>
                <a:spcPct val="100000"/>
              </a:lnSpc>
            </a:pPr>
            <a:r>
              <a:rPr lang="en-US" sz="1050" dirty="0"/>
              <a:t>ATK settled the lawsuit by agreeing to pay $100,000 in damages to the affected employee.</a:t>
            </a:r>
          </a:p>
        </p:txBody>
      </p:sp>
    </p:spTree>
    <p:extLst>
      <p:ext uri="{BB962C8B-B14F-4D97-AF65-F5344CB8AC3E}">
        <p14:creationId xmlns:p14="http://schemas.microsoft.com/office/powerpoint/2010/main" val="2387023637"/>
      </p:ext>
    </p:extLst>
  </p:cSld>
  <p:clrMapOvr>
    <a:masterClrMapping/>
  </p:clrMapOvr>
</p:sld>
</file>

<file path=ppt/theme/theme1.xml><?xml version="1.0" encoding="utf-8"?>
<a:theme xmlns:a="http://schemas.openxmlformats.org/drawingml/2006/main" name="Bevel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226</TotalTime>
  <Words>3791</Words>
  <Application>Microsoft Office PowerPoint</Application>
  <PresentationFormat>Widescreen</PresentationFormat>
  <Paragraphs>295</Paragraphs>
  <Slides>33</Slides>
  <Notes>4</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Aptos</vt:lpstr>
      <vt:lpstr>Arial</vt:lpstr>
      <vt:lpstr>Bierstadt</vt:lpstr>
      <vt:lpstr>BevelVTI</vt:lpstr>
      <vt:lpstr>Effective and Lawful Interviews</vt:lpstr>
      <vt:lpstr>Definition and Significance</vt:lpstr>
      <vt:lpstr>What Constitutes an Effective Interview: </vt:lpstr>
      <vt:lpstr>Legal Implications</vt:lpstr>
      <vt:lpstr>Risks of Unlawful Interview</vt:lpstr>
      <vt:lpstr>Case Study - Gonzalez v. Abercrombie &amp; Fitch Stores</vt:lpstr>
      <vt:lpstr>Case Study - Sarah Adam v Dublin and Dun Laoghaire Education and Training Board</vt:lpstr>
      <vt:lpstr>Case Study - EEOC v. Ruby Tuesday, Inc.</vt:lpstr>
      <vt:lpstr>Case Study - EEOC v. Alliant Techsystems, Inc. (2013)</vt:lpstr>
      <vt:lpstr>Lessons Learned</vt:lpstr>
      <vt:lpstr>Title VII of the Civil Rights Act of 1964:</vt:lpstr>
      <vt:lpstr>Age Discrimination in Employment Act (ADEA):</vt:lpstr>
      <vt:lpstr>Americans with Disabilities Act (ADA):</vt:lpstr>
      <vt:lpstr>Immigration Reform and Control Act (IRCA):</vt:lpstr>
      <vt:lpstr>General Interview Guidelines to Comply with Employment Laws:</vt:lpstr>
      <vt:lpstr>Handling Volunteered Information</vt:lpstr>
      <vt:lpstr>Handling Volunteered Information (cont.)</vt:lpstr>
      <vt:lpstr>Preparing for the Interview</vt:lpstr>
      <vt:lpstr>Pre-Interview Preparation </vt:lpstr>
      <vt:lpstr>Equal Opportunity</vt:lpstr>
      <vt:lpstr>Reviewing Job Descriptions</vt:lpstr>
      <vt:lpstr>Preparing Questions</vt:lpstr>
      <vt:lpstr>Types of Interview Questions</vt:lpstr>
      <vt:lpstr>Tailoring Questions</vt:lpstr>
      <vt:lpstr>Avoiding Illegal Questions</vt:lpstr>
      <vt:lpstr>Activity</vt:lpstr>
      <vt:lpstr>Analyzing Interview Data and Making Decisions</vt:lpstr>
      <vt:lpstr>Objective Evaluation</vt:lpstr>
      <vt:lpstr>Subjective Assessment</vt:lpstr>
      <vt:lpstr>Concluding the Interview</vt:lpstr>
      <vt:lpstr>Effective Documentation</vt:lpstr>
      <vt:lpstr>Review and Evaluation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Faulkner</dc:creator>
  <cp:lastModifiedBy>Thomas Faulkner</cp:lastModifiedBy>
  <cp:revision>4</cp:revision>
  <dcterms:created xsi:type="dcterms:W3CDTF">2024-07-09T18:45:02Z</dcterms:created>
  <dcterms:modified xsi:type="dcterms:W3CDTF">2025-02-18T18:32:45Z</dcterms:modified>
</cp:coreProperties>
</file>